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5" r:id="rId4"/>
    <p:sldMasterId id="2147483696" r:id="rId5"/>
    <p:sldMasterId id="2147483697" r:id="rId6"/>
    <p:sldMasterId id="2147483698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</p:sldIdLst>
  <p:sldSz cy="5143500" cx="9144000"/>
  <p:notesSz cx="6858000" cy="9144000"/>
  <p:embeddedFontLst>
    <p:embeddedFont>
      <p:font typeface="Play"/>
      <p:regular r:id="rId20"/>
      <p:bold r:id="rId21"/>
    </p:embeddedFont>
    <p:embeddedFont>
      <p:font typeface="Arial Black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8" Type="http://schemas.openxmlformats.org/officeDocument/2006/relationships/notesMaster" Target="notesMasters/notesMaster1.xml"/><Relationship Id="rId21" Type="http://schemas.openxmlformats.org/officeDocument/2006/relationships/font" Target="fonts/Play-bold.fntdata"/><Relationship Id="rId3" Type="http://schemas.openxmlformats.org/officeDocument/2006/relationships/presProps" Target="presProps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25" Type="http://schemas.openxmlformats.org/officeDocument/2006/relationships/customXml" Target="../customXml/item3.xml"/><Relationship Id="rId20" Type="http://schemas.openxmlformats.org/officeDocument/2006/relationships/font" Target="fonts/Play-regular.fntdata"/><Relationship Id="rId2" Type="http://schemas.openxmlformats.org/officeDocument/2006/relationships/viewProps" Target="viewProp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1" Type="http://schemas.openxmlformats.org/officeDocument/2006/relationships/theme" Target="theme/theme5.xml"/><Relationship Id="rId6" Type="http://schemas.openxmlformats.org/officeDocument/2006/relationships/slideMaster" Target="slideMasters/slideMaster3.xml"/><Relationship Id="rId24" Type="http://schemas.openxmlformats.org/officeDocument/2006/relationships/customXml" Target="../customXml/item2.xml"/><Relationship Id="rId15" Type="http://schemas.openxmlformats.org/officeDocument/2006/relationships/slide" Target="slides/slide7.xml"/><Relationship Id="rId5" Type="http://schemas.openxmlformats.org/officeDocument/2006/relationships/slideMaster" Target="slideMasters/slideMaster2.xml"/><Relationship Id="rId23" Type="http://schemas.openxmlformats.org/officeDocument/2006/relationships/customXml" Target="../customXml/item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22" Type="http://schemas.openxmlformats.org/officeDocument/2006/relationships/font" Target="fonts/ArialBlack-regular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2a47b97e56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g32a47b97e56_0_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af69678612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2af69678612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2a47b97e56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g32a47b97e56_0_2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2a47b97e56_0_174:notes"/>
          <p:cNvSpPr txBox="1"/>
          <p:nvPr>
            <p:ph idx="1" type="body"/>
          </p:nvPr>
        </p:nvSpPr>
        <p:spPr>
          <a:xfrm>
            <a:off x="685790" y="4343395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g32a47b97e56_0_174:notes"/>
          <p:cNvSpPr/>
          <p:nvPr>
            <p:ph idx="2" type="sldImg"/>
          </p:nvPr>
        </p:nvSpPr>
        <p:spPr>
          <a:xfrm>
            <a:off x="554955" y="685783"/>
            <a:ext cx="5748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af687f7b84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g2af687f7b84_0_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af687f7b84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g2af687f7b84_0_1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2a47b97e56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g32a47b97e56_0_3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2a47b97e56_0_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g32a47b97e56_0_4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2a47b97e56_0_8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32a47b97e56_0_8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2a47b97e56_0_5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2a47b97e56_0_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2a47b97e56_0_7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59" name="Google Shape;459;g32a47b97e56_0_7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sisältö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25400" marR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25400" marR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25400" marR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25400" marR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25400" marR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5400" marR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5400" marR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25400" marR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25400" marR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2540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san ylätunniste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400"/>
              <a:buNone/>
              <a:defRPr sz="14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ksi sisältökohdetta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ailu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ain otsikko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hjä" type="blank">
  <p:cSld name="BLANK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2" name="Google Shape;102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tekstillinen sisältö" type="objTx">
  <p:cSld name="OBJECT_WITH_CAPTION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2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6" name="Google Shape;106;p22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7" name="Google Shape;107;p2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9" name="Google Shape;109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tekstillinen kuva" type="picTx">
  <p:cSld name="PICTURE_WITH_CAPTION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3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23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4" name="Google Shape;114;p2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pystysuora teksti" type="vertTx">
  <p:cSld name="VERTICAL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9" name="Google Shape;119;p24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0" name="Google Shape;120;p2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ystysuora otsikko ja teksti" type="vertTitleAndTx">
  <p:cSld name="VERTICAL_TITLE_AND_VERTICAL_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5" name="Google Shape;125;p25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6" name="Google Shape;126;p2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7" name="Google Shape;127;p2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/>
          <p:nvPr>
            <p:ph type="title"/>
          </p:nvPr>
        </p:nvSpPr>
        <p:spPr>
          <a:xfrm>
            <a:off x="851088" y="725249"/>
            <a:ext cx="74418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300"/>
              <a:buNone/>
              <a:defRPr b="1" i="0" sz="2200">
                <a:solidFill>
                  <a:srgbClr val="00866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1" name="Google Shape;131;p26"/>
          <p:cNvSpPr txBox="1"/>
          <p:nvPr>
            <p:ph idx="1" type="body"/>
          </p:nvPr>
        </p:nvSpPr>
        <p:spPr>
          <a:xfrm>
            <a:off x="851088" y="1098379"/>
            <a:ext cx="3564300" cy="33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2100"/>
              <a:buNone/>
              <a:defRPr b="0" i="0" sz="800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6"/>
          <p:cNvSpPr txBox="1"/>
          <p:nvPr>
            <p:ph idx="2" type="body"/>
          </p:nvPr>
        </p:nvSpPr>
        <p:spPr>
          <a:xfrm>
            <a:off x="4709160" y="1183005"/>
            <a:ext cx="39777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2100"/>
              <a:buNone/>
              <a:defRPr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6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4" name="Google Shape;134;p26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5" name="Google Shape;135;p26"/>
          <p:cNvSpPr txBox="1"/>
          <p:nvPr>
            <p:ph idx="12" type="sldNum"/>
          </p:nvPr>
        </p:nvSpPr>
        <p:spPr>
          <a:xfrm>
            <a:off x="8633283" y="4866283"/>
            <a:ext cx="187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5400">
              <a:lnSpc>
                <a:spcPct val="100000"/>
              </a:lnSpc>
              <a:spcBef>
                <a:spcPts val="0"/>
              </a:spcBef>
              <a:buNone/>
              <a:defRPr b="0" i="0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25400">
              <a:lnSpc>
                <a:spcPct val="100000"/>
              </a:lnSpc>
              <a:spcBef>
                <a:spcPts val="0"/>
              </a:spcBef>
              <a:buNone/>
              <a:defRPr b="0" i="0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25400">
              <a:lnSpc>
                <a:spcPct val="100000"/>
              </a:lnSpc>
              <a:spcBef>
                <a:spcPts val="0"/>
              </a:spcBef>
              <a:buNone/>
              <a:defRPr b="0" i="0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25400">
              <a:lnSpc>
                <a:spcPct val="100000"/>
              </a:lnSpc>
              <a:spcBef>
                <a:spcPts val="0"/>
              </a:spcBef>
              <a:buNone/>
              <a:defRPr b="0" i="0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25400">
              <a:lnSpc>
                <a:spcPct val="100000"/>
              </a:lnSpc>
              <a:spcBef>
                <a:spcPts val="0"/>
              </a:spcBef>
              <a:buNone/>
              <a:defRPr b="0" i="0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5400">
              <a:lnSpc>
                <a:spcPct val="100000"/>
              </a:lnSpc>
              <a:spcBef>
                <a:spcPts val="0"/>
              </a:spcBef>
              <a:buNone/>
              <a:defRPr b="0" i="0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5400">
              <a:lnSpc>
                <a:spcPct val="100000"/>
              </a:lnSpc>
              <a:spcBef>
                <a:spcPts val="0"/>
              </a:spcBef>
              <a:buNone/>
              <a:defRPr b="0" i="0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25400">
              <a:lnSpc>
                <a:spcPct val="100000"/>
              </a:lnSpc>
              <a:spcBef>
                <a:spcPts val="0"/>
              </a:spcBef>
              <a:buNone/>
              <a:defRPr b="0" i="0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25400">
              <a:lnSpc>
                <a:spcPct val="100000"/>
              </a:lnSpc>
              <a:spcBef>
                <a:spcPts val="0"/>
              </a:spcBef>
              <a:buNone/>
              <a:defRPr b="0" i="0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2540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 sz="900">
              <a:solidFill>
                <a:srgbClr val="757575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" type="title">
  <p:cSld name="TITLE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4" name="Google Shape;144;p28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5" name="Google Shape;145;p2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6" name="Google Shape;146;p2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7" name="Google Shape;147;p2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0" name="Google Shape;150;p2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1" name="Google Shape;151;p2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2540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2540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2540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2540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2540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540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540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2540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2540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2540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sisältö" type="obj">
  <p:cSld name="OBJECT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4" name="Google Shape;154;p3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5" name="Google Shape;155;p3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6" name="Google Shape;156;p3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7" name="Google Shape;157;p3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san ylätunniste" type="secHead">
  <p:cSld name="SECTION_HEADER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 txBox="1"/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0" name="Google Shape;160;p31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400"/>
              <a:buNone/>
              <a:defRPr sz="14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161" name="Google Shape;161;p3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2" name="Google Shape;162;p3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3" name="Google Shape;163;p3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ksi sisältökohdetta" type="twoObj">
  <p:cSld name="TWO_OBJECTS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6" name="Google Shape;166;p32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7" name="Google Shape;167;p32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8" name="Google Shape;168;p3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9" name="Google Shape;169;p3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0" name="Google Shape;170;p3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ailu" type="twoTxTwoObj">
  <p:cSld name="TWO_OBJECTS_WITH_TEX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3" name="Google Shape;173;p33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74" name="Google Shape;174;p33"/>
          <p:cNvSpPr txBox="1"/>
          <p:nvPr>
            <p:ph idx="2" type="body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5" name="Google Shape;175;p33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76" name="Google Shape;176;p33"/>
          <p:cNvSpPr txBox="1"/>
          <p:nvPr>
            <p:ph idx="4" type="body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7" name="Google Shape;177;p3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8" name="Google Shape;178;p3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9" name="Google Shape;179;p3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ain otsikko" type="titleOnly">
  <p:cSld name="TITLE_ONLY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2" name="Google Shape;182;p3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3" name="Google Shape;183;p3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4" name="Google Shape;184;p3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hjä" type="blank">
  <p:cSld name="BLANK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7" name="Google Shape;187;p3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8" name="Google Shape;188;p3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tekstillinen sisältö" type="objTx">
  <p:cSld name="OBJECT_WITH_CAPTION_TEXT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6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1" name="Google Shape;191;p36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92" name="Google Shape;192;p36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93" name="Google Shape;193;p3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4" name="Google Shape;194;p3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5" name="Google Shape;195;p3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tekstillinen kuva" type="picTx">
  <p:cSld name="PICTURE_WITH_CAPTION_TEXT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7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8" name="Google Shape;198;p37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37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200" name="Google Shape;200;p3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1" name="Google Shape;201;p3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2" name="Google Shape;202;p3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pystysuora teksti" type="vertTx">
  <p:cSld name="VERTICAL_TEX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5" name="Google Shape;205;p38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6" name="Google Shape;206;p3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7" name="Google Shape;207;p3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8" name="Google Shape;208;p3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ystysuora otsikko ja teksti" type="vertTitleAndTx">
  <p:cSld name="VERTICAL_TITLE_AND_VERTICAL_TEXT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9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1" name="Google Shape;211;p39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2" name="Google Shape;212;p3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3" name="Google Shape;213;p3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4" name="Google Shape;214;p3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3" name="Google Shape;223;p4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4" name="Google Shape;224;p4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2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7" name="Google Shape;227;p42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228" name="Google Shape;228;p4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9" name="Google Shape;229;p4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0" name="Google Shape;230;p4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3" name="Google Shape;233;p4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4" name="Google Shape;234;p4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5" name="Google Shape;235;p4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6" name="Google Shape;236;p4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4"/>
          <p:cNvSpPr txBox="1"/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9" name="Google Shape;239;p44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0" name="Google Shape;240;p4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1" name="Google Shape;241;p4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2" name="Google Shape;242;p4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5" name="Google Shape;245;p45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6" name="Google Shape;246;p45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7" name="Google Shape;247;p4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8" name="Google Shape;248;p4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9" name="Google Shape;249;p4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6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2" name="Google Shape;252;p46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53" name="Google Shape;253;p46"/>
          <p:cNvSpPr txBox="1"/>
          <p:nvPr>
            <p:ph idx="2" type="body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4" name="Google Shape;254;p46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55" name="Google Shape;255;p46"/>
          <p:cNvSpPr txBox="1"/>
          <p:nvPr>
            <p:ph idx="4" type="body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6" name="Google Shape;256;p4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7" name="Google Shape;257;p4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8" name="Google Shape;258;p4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1" name="Google Shape;261;p4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2" name="Google Shape;262;p4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3" name="Google Shape;263;p4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8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6" name="Google Shape;266;p48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267" name="Google Shape;267;p48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268" name="Google Shape;268;p4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9" name="Google Shape;269;p4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0" name="Google Shape;270;p4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9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3" name="Google Shape;273;p49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274" name="Google Shape;274;p49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275" name="Google Shape;275;p4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6" name="Google Shape;276;p4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7" name="Google Shape;277;p4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0" name="Google Shape;280;p50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1" name="Google Shape;281;p5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2" name="Google Shape;282;p5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3" name="Google Shape;283;p5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1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6" name="Google Shape;286;p51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7" name="Google Shape;287;p5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8" name="Google Shape;288;p5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9" name="Google Shape;289;p5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5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6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b="0" i="0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b="0" i="0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8" name="Google Shape;138;p2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9" name="Google Shape;139;p2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0" name="Google Shape;140;p2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" name="Google Shape;141;p2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217" name="Google Shape;217;p4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8" name="Google Shape;218;p4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9" name="Google Shape;219;p4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0" name="Google Shape;220;p4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doi.org/10.23847/tsv.940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avointiede.fi/fi/ajankohtaista/nain-luet-avoimen-tieteen-ja-tutkimuksen-viitearkkitehtuuria" TargetMode="External"/><Relationship Id="rId4" Type="http://schemas.openxmlformats.org/officeDocument/2006/relationships/hyperlink" Target="https://avointiede.fi/sites/default/files/2024-08/AVOTT-viitearkkitehtuuri_2024%E2%80%932030_p%C3%A4hkin%C3%A4nkuoressa%201.pdf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iki.eduuni.fi/display/csctuha/3%2BToiminta-arkkitehtuuri#id-3Toimintaarkkitehtuuri-3.3Liiketoimintapalveluidenkartta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2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</a:pPr>
            <a:r>
              <a:rPr lang="fi" u="sng">
                <a:solidFill>
                  <a:schemeClr val="hlink"/>
                </a:solidFill>
                <a:hlinkClick r:id="rId3"/>
              </a:rPr>
              <a:t>AVOTT-viitearkkitehtuuri 2024-2030</a:t>
            </a:r>
            <a:endParaRPr/>
          </a:p>
        </p:txBody>
      </p:sp>
      <p:sp>
        <p:nvSpPr>
          <p:cNvPr id="295" name="Google Shape;295;p52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fi"/>
              <a:t>AMKien TKI-johtajien ja tietohallintojohtajien (AAPA) verkostojen </a:t>
            </a:r>
            <a:r>
              <a:rPr lang="fi"/>
              <a:t>tiivistelmä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>
                <a:latin typeface="Arial"/>
                <a:ea typeface="Arial"/>
                <a:cs typeface="Arial"/>
                <a:sym typeface="Arial"/>
              </a:rPr>
              <a:t>Viitearkkitehtuuri ohjaa muutosta (kiitos Eeva!)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5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 fontScale="85000" lnSpcReduction="20000"/>
          </a:bodyPr>
          <a:lstStyle/>
          <a:p>
            <a:pPr indent="-298767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ct val="64999"/>
              <a:buChar char="•"/>
            </a:pPr>
            <a:r>
              <a:rPr lang="fi" sz="2000"/>
              <a:t>Viitearkkitehtuuri on ohjaava ylätason kuvaus avoimen tieteen ja tutkimuksen tavoitteista 2024–2030</a:t>
            </a:r>
            <a:endParaRPr sz="2000"/>
          </a:p>
          <a:p>
            <a:pPr indent="-298767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64999"/>
              <a:buChar char="•"/>
            </a:pPr>
            <a:r>
              <a:rPr lang="fi" sz="2000"/>
              <a:t>Viitearkkitehtuuria suositellaan käytettäväksi esimerkiksi tiedolla johtamisen tueksi, toiminnan kehittämisessä sekä yhteisten palveluiden tuottamisessa ja yhteistyön suunnittelussa</a:t>
            </a:r>
            <a:endParaRPr sz="2000"/>
          </a:p>
          <a:p>
            <a:pPr indent="-298767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64999"/>
              <a:buChar char="•"/>
            </a:pPr>
            <a:r>
              <a:rPr lang="fi" sz="2000"/>
              <a:t>Viitearkkitehtuuri tarjoaa yhteisen mallin ja käsitteistön tutkimusorganisaatioiden omien arkkitehtuurien suunnitteluun ja toteuttamiseen</a:t>
            </a:r>
            <a:endParaRPr sz="2000"/>
          </a:p>
          <a:p>
            <a:pPr indent="-298767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64999"/>
              <a:buChar char="•"/>
            </a:pPr>
            <a:r>
              <a:rPr lang="fi" sz="2000"/>
              <a:t>Viitearkkitehtuuri määrittää kohteeseen kuuluvat rakenteet ja niiden suhteet </a:t>
            </a:r>
            <a:endParaRPr sz="2000"/>
          </a:p>
          <a:p>
            <a:pPr indent="-298767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ct val="64999"/>
              <a:buChar char="•"/>
            </a:pPr>
            <a:r>
              <a:rPr lang="fi" sz="2000"/>
              <a:t>AVOTT-viitearkkitehtuuri muodostaa kokonaisuuden Tieteellisen laskennan TILA-viitearkkitehtuurin sekä Datanhallinnan DAHA-viitearkkitehtuurin kanssa. </a:t>
            </a:r>
            <a:endParaRPr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4"/>
          <p:cNvSpPr txBox="1"/>
          <p:nvPr>
            <p:ph idx="12" type="sldNum"/>
          </p:nvPr>
        </p:nvSpPr>
        <p:spPr>
          <a:xfrm>
            <a:off x="6791781" y="4393061"/>
            <a:ext cx="1865700" cy="10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13825">
            <a:spAutoFit/>
          </a:bodyPr>
          <a:lstStyle/>
          <a:p>
            <a:pPr indent="0" lvl="0" marL="2540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sp>
        <p:nvSpPr>
          <p:cNvPr id="307" name="Google Shape;307;p54"/>
          <p:cNvSpPr txBox="1"/>
          <p:nvPr/>
        </p:nvSpPr>
        <p:spPr>
          <a:xfrm>
            <a:off x="460106" y="371006"/>
            <a:ext cx="7840800" cy="51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6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</a:pPr>
            <a:r>
              <a:rPr lang="fi" sz="33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MIKSI</a:t>
            </a:r>
            <a:r>
              <a:rPr b="0" i="0" lang="fi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ARKKITEHTUURI</a:t>
            </a:r>
            <a:r>
              <a:rPr lang="fi" sz="33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?</a:t>
            </a:r>
            <a:r>
              <a:rPr b="0" i="0" lang="fi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endParaRPr b="0" i="0" sz="3300" u="none" cap="none" strike="noStrik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08" name="Google Shape;308;p54"/>
          <p:cNvSpPr txBox="1"/>
          <p:nvPr/>
        </p:nvSpPr>
        <p:spPr>
          <a:xfrm>
            <a:off x="460106" y="1093444"/>
            <a:ext cx="6906000" cy="10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900">
                <a:solidFill>
                  <a:schemeClr val="dk1"/>
                </a:solidFill>
              </a:rPr>
              <a:t>Arkkitehtuurin hyöty tietohallinnolle ja AMK-TKI johdolle</a:t>
            </a:r>
            <a:endParaRPr sz="1900">
              <a:solidFill>
                <a:schemeClr val="dk1"/>
              </a:solidFill>
            </a:endParaRPr>
          </a:p>
          <a:p>
            <a:pPr indent="0" lvl="0" marL="0" marR="431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120650" lvl="0" marL="190500" marR="431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fi" sz="1300">
                <a:solidFill>
                  <a:schemeClr val="dk1"/>
                </a:solidFill>
              </a:rPr>
              <a:t>Antaa kokonaiskuvan avoimen tieteen ja tutkimuksen tavoitetilasta 2030 ja kehityssuunnasta.</a:t>
            </a:r>
            <a:endParaRPr sz="1300">
              <a:solidFill>
                <a:schemeClr val="dk1"/>
              </a:solidFill>
            </a:endParaRPr>
          </a:p>
          <a:p>
            <a:pPr indent="-120650" lvl="0" marL="1905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fi" sz="1300">
                <a:solidFill>
                  <a:schemeClr val="dk1"/>
                </a:solidFill>
              </a:rPr>
              <a:t>Antaa tietoa avoimen tieteen ja tutkimuksen resurssitarpeista.</a:t>
            </a:r>
            <a:endParaRPr sz="1300">
              <a:solidFill>
                <a:schemeClr val="dk1"/>
              </a:solidFill>
            </a:endParaRPr>
          </a:p>
          <a:p>
            <a:pPr indent="-120650" lvl="0" marL="1905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fi" sz="1300">
                <a:solidFill>
                  <a:schemeClr val="dk1"/>
                </a:solidFill>
              </a:rPr>
              <a:t>Kuvaa avoimen tieteen ja tutkimuksen tavoitellun toiminnan, resurssitarpeet näihin liittyvät tarvittavat palvelut.</a:t>
            </a:r>
            <a:endParaRPr sz="1700">
              <a:solidFill>
                <a:schemeClr val="dk1"/>
              </a:solidFill>
            </a:endParaRPr>
          </a:p>
          <a:p>
            <a:pPr indent="-120650" lvl="0" marL="1905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fi" sz="1300">
                <a:solidFill>
                  <a:schemeClr val="dk1"/>
                </a:solidFill>
              </a:rPr>
              <a:t>Ohjaa toimikentän rakennetta ja tietopohjan vahvistamista.</a:t>
            </a:r>
            <a:endParaRPr sz="1300">
              <a:solidFill>
                <a:schemeClr val="dk1"/>
              </a:solidFill>
            </a:endParaRPr>
          </a:p>
          <a:p>
            <a:pPr indent="-120650" lvl="0" marL="1905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fi" sz="1300">
                <a:solidFill>
                  <a:schemeClr val="dk1"/>
                </a:solidFill>
              </a:rPr>
              <a:t>Kuvailee yhteistyötahot ja niiden välisiä suhteita.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fi" sz="1900">
                <a:solidFill>
                  <a:schemeClr val="dk1"/>
                </a:solidFill>
              </a:rPr>
              <a:t>Mihin arkkitehtuuria käytetään tietohallinnossa?</a:t>
            </a:r>
            <a:endParaRPr sz="1900">
              <a:solidFill>
                <a:schemeClr val="dk1"/>
              </a:solidFill>
            </a:endParaRPr>
          </a:p>
          <a:p>
            <a:pPr indent="0" lvl="0" marL="0" marR="431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120650" lvl="0" marL="190500" marR="431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fi" sz="1300">
                <a:solidFill>
                  <a:schemeClr val="dk1"/>
                </a:solidFill>
              </a:rPr>
              <a:t>Tiedolla johtamisen tuki</a:t>
            </a:r>
            <a:endParaRPr sz="1300">
              <a:solidFill>
                <a:schemeClr val="dk1"/>
              </a:solidFill>
            </a:endParaRPr>
          </a:p>
          <a:p>
            <a:pPr indent="-120650" lvl="0" marL="1905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fi" sz="1300">
                <a:solidFill>
                  <a:schemeClr val="dk1"/>
                </a:solidFill>
              </a:rPr>
              <a:t>Toiminnan kehittäminen</a:t>
            </a:r>
            <a:endParaRPr sz="1300">
              <a:solidFill>
                <a:schemeClr val="dk1"/>
              </a:solidFill>
            </a:endParaRPr>
          </a:p>
          <a:p>
            <a:pPr indent="-120650" lvl="0" marL="1905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fi" sz="1300">
                <a:solidFill>
                  <a:schemeClr val="dk1"/>
                </a:solidFill>
              </a:rPr>
              <a:t>Oman organisaation arkkitehtuurin tekeminen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5"/>
          <p:cNvSpPr/>
          <p:nvPr/>
        </p:nvSpPr>
        <p:spPr>
          <a:xfrm>
            <a:off x="8576704" y="4760556"/>
            <a:ext cx="290465" cy="381279"/>
          </a:xfrm>
          <a:custGeom>
            <a:rect b="b" l="l" r="r" t="t"/>
            <a:pathLst>
              <a:path extrusionOk="0" h="560704" w="339725">
                <a:moveTo>
                  <a:pt x="339242" y="560224"/>
                </a:moveTo>
                <a:lnTo>
                  <a:pt x="339242" y="169621"/>
                </a:lnTo>
                <a:lnTo>
                  <a:pt x="333183" y="124530"/>
                </a:lnTo>
                <a:lnTo>
                  <a:pt x="316083" y="84011"/>
                </a:lnTo>
                <a:lnTo>
                  <a:pt x="289559" y="49682"/>
                </a:lnTo>
                <a:lnTo>
                  <a:pt x="255230" y="23159"/>
                </a:lnTo>
                <a:lnTo>
                  <a:pt x="214711" y="6059"/>
                </a:lnTo>
                <a:lnTo>
                  <a:pt x="169621" y="0"/>
                </a:lnTo>
                <a:lnTo>
                  <a:pt x="124530" y="6059"/>
                </a:lnTo>
                <a:lnTo>
                  <a:pt x="84011" y="23159"/>
                </a:lnTo>
                <a:lnTo>
                  <a:pt x="49682" y="49682"/>
                </a:lnTo>
                <a:lnTo>
                  <a:pt x="23159" y="84011"/>
                </a:lnTo>
                <a:lnTo>
                  <a:pt x="6059" y="124530"/>
                </a:lnTo>
                <a:lnTo>
                  <a:pt x="0" y="169621"/>
                </a:lnTo>
                <a:lnTo>
                  <a:pt x="0" y="560224"/>
                </a:lnTo>
              </a:path>
            </a:pathLst>
          </a:custGeom>
          <a:noFill/>
          <a:ln cap="flat" cmpd="sng" w="9525">
            <a:solidFill>
              <a:srgbClr val="00866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314" name="Google Shape;314;p55"/>
          <p:cNvSpPr txBox="1"/>
          <p:nvPr>
            <p:ph type="title"/>
          </p:nvPr>
        </p:nvSpPr>
        <p:spPr>
          <a:xfrm>
            <a:off x="851088" y="725249"/>
            <a:ext cx="1841400" cy="4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2600"/>
              <a:t>KÄYTTÖOHJE</a:t>
            </a:r>
            <a:endParaRPr sz="2600"/>
          </a:p>
        </p:txBody>
      </p:sp>
      <p:sp>
        <p:nvSpPr>
          <p:cNvPr id="315" name="Google Shape;315;p55"/>
          <p:cNvSpPr txBox="1"/>
          <p:nvPr>
            <p:ph idx="12" type="sldNum"/>
          </p:nvPr>
        </p:nvSpPr>
        <p:spPr>
          <a:xfrm>
            <a:off x="8633283" y="4866283"/>
            <a:ext cx="1878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254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sp>
        <p:nvSpPr>
          <p:cNvPr id="316" name="Google Shape;316;p55"/>
          <p:cNvSpPr txBox="1"/>
          <p:nvPr/>
        </p:nvSpPr>
        <p:spPr>
          <a:xfrm>
            <a:off x="851088" y="1458060"/>
            <a:ext cx="3564600" cy="26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100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AVOIMEN TIETEEN JA TUTKIMUKSEN VIITEARKKITEHTUURI </a:t>
            </a:r>
            <a:r>
              <a:rPr lang="fi" sz="1100">
                <a:latin typeface="Arial"/>
                <a:ea typeface="Arial"/>
                <a:cs typeface="Arial"/>
                <a:sym typeface="Arial"/>
              </a:rPr>
              <a:t>on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6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100">
                <a:latin typeface="Arial"/>
                <a:ea typeface="Arial"/>
                <a:cs typeface="Arial"/>
                <a:sym typeface="Arial"/>
              </a:rPr>
              <a:t>julkinen ja päivittyvä dokumentti, joka on suunnattu tiede­</a:t>
            </a:r>
            <a:r>
              <a:rPr lang="fi" sz="1100"/>
              <a:t>-</a:t>
            </a:r>
            <a:r>
              <a:rPr lang="fi" sz="1100">
                <a:latin typeface="Arial"/>
                <a:ea typeface="Arial"/>
                <a:cs typeface="Arial"/>
                <a:sym typeface="Arial"/>
              </a:rPr>
              <a:t> ja tutkimusyhteisön jäsenille. Viitearkkitehtuuria on tarkoitus käyt­tää oman toiminnan suunnitteluun ja aukkojen tunnistamiseen omassa organisaatiossa esimerkiksi oman viitearkkitehtuurin päivittämisen muodossa.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61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fi" sz="1100">
                <a:latin typeface="Arial"/>
                <a:ea typeface="Arial"/>
                <a:cs typeface="Arial"/>
                <a:sym typeface="Arial"/>
              </a:rPr>
              <a:t>Viitearkkitehtuuri koostuu visuaalisista kuvauksista kohdealuei­den tavoitteisiin liittyen, kuten palveluista, toimijoista sekä näiden välisistä rooleista, suhteista ja kyvykkyyksistä, joita vaaditaan, että tavoitteet toteutuvat vuoteen 2030 mennessä.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61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55"/>
          <p:cNvSpPr txBox="1"/>
          <p:nvPr/>
        </p:nvSpPr>
        <p:spPr>
          <a:xfrm>
            <a:off x="4693889" y="1458048"/>
            <a:ext cx="3565800" cy="30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0" lvl="0" marL="12700" marR="0" rtl="0" algn="l">
              <a:lnSpc>
                <a:spcPct val="106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100">
                <a:latin typeface="Arial"/>
                <a:ea typeface="Arial"/>
                <a:cs typeface="Arial"/>
                <a:sym typeface="Arial"/>
              </a:rPr>
              <a:t>Viitearkkitehtuuria hyödynnettäessä on suositeltavaa käydä läpi seuraavat kohdat oman organisaation näkökulmasta: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184150" lvl="0" marL="304800" marR="0" rtl="0" algn="l">
              <a:lnSpc>
                <a:spcPct val="106100"/>
              </a:lnSpc>
              <a:spcBef>
                <a:spcPts val="400"/>
              </a:spcBef>
              <a:spcAft>
                <a:spcPts val="0"/>
              </a:spcAft>
              <a:buClr>
                <a:srgbClr val="008669"/>
              </a:buClr>
              <a:buSzPts val="1300"/>
              <a:buFont typeface="Arial Black"/>
              <a:buChar char="•"/>
            </a:pPr>
            <a:r>
              <a:rPr lang="fi" sz="1100">
                <a:latin typeface="Arial"/>
                <a:ea typeface="Arial"/>
                <a:cs typeface="Arial"/>
                <a:sym typeface="Arial"/>
              </a:rPr>
              <a:t>Tunnista organisaatiosi ja sen palveluiden ja toiminnan kannalta keskeiset toimijat, tavoitteet, palvelut sekä kyvykkyydet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184150" lvl="0" marL="304800" marR="0" rtl="0" algn="l">
              <a:lnSpc>
                <a:spcPct val="106100"/>
              </a:lnSpc>
              <a:spcBef>
                <a:spcPts val="0"/>
              </a:spcBef>
              <a:spcAft>
                <a:spcPts val="0"/>
              </a:spcAft>
              <a:buClr>
                <a:srgbClr val="008669"/>
              </a:buClr>
              <a:buSzPts val="1300"/>
              <a:buFont typeface="Arial Black"/>
              <a:buChar char="•"/>
            </a:pPr>
            <a:r>
              <a:rPr lang="fi" sz="1100">
                <a:latin typeface="Arial"/>
                <a:ea typeface="Arial"/>
                <a:cs typeface="Arial"/>
                <a:sym typeface="Arial"/>
              </a:rPr>
              <a:t>Täydennä oman organisaatiosi arkkitehtuuria tai strategiaa viitearkkitehtuurin pohjalta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184150" lvl="0" marL="304800" marR="0" rtl="0" algn="l">
              <a:lnSpc>
                <a:spcPct val="106100"/>
              </a:lnSpc>
              <a:spcBef>
                <a:spcPts val="0"/>
              </a:spcBef>
              <a:spcAft>
                <a:spcPts val="0"/>
              </a:spcAft>
              <a:buClr>
                <a:srgbClr val="008669"/>
              </a:buClr>
              <a:buSzPts val="1300"/>
              <a:buFont typeface="Arial Black"/>
              <a:buChar char="•"/>
            </a:pPr>
            <a:r>
              <a:rPr lang="fi" sz="1100">
                <a:latin typeface="Arial"/>
                <a:ea typeface="Arial"/>
                <a:cs typeface="Arial"/>
                <a:sym typeface="Arial"/>
              </a:rPr>
              <a:t>Kun teet omaa arkkitehtuurikuvausta, on suositeltavaa käyttää tunnistettuja käsitteitä semanttisen yhteensopivuuden varmistamiseksi.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6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061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fi" sz="1100">
                <a:solidFill>
                  <a:schemeClr val="dk1"/>
                </a:solidFill>
              </a:rPr>
              <a:t>Tutustu myös </a:t>
            </a:r>
            <a:r>
              <a:rPr lang="fi" sz="1100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Näin luet viitearkkitehtuuria -verkkotekstiin</a:t>
            </a:r>
            <a:r>
              <a:rPr lang="fi" sz="1100"/>
              <a:t> sekä </a:t>
            </a:r>
            <a:r>
              <a:rPr lang="fi" sz="1100" u="sng">
                <a:solidFill>
                  <a:schemeClr val="hlink"/>
                </a:solidFill>
                <a:hlinkClick r:id="rId4"/>
              </a:rPr>
              <a:t>Avoimen tieteen viitearkkitehtuuri pähkinänkuoressa -tiivistelmään. </a:t>
            </a:r>
            <a:endParaRPr sz="1100"/>
          </a:p>
          <a:p>
            <a:pPr indent="0" lvl="0" marL="12700" marR="0" rtl="0" algn="l">
              <a:lnSpc>
                <a:spcPct val="1061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sp>
        <p:nvSpPr>
          <p:cNvPr id="323" name="Google Shape;323;p56"/>
          <p:cNvSpPr txBox="1"/>
          <p:nvPr>
            <p:ph idx="4294967295" type="title"/>
          </p:nvPr>
        </p:nvSpPr>
        <p:spPr>
          <a:xfrm>
            <a:off x="230414" y="52475"/>
            <a:ext cx="2703900" cy="8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lang="fi" sz="2100">
                <a:latin typeface="Calibri"/>
                <a:ea typeface="Calibri"/>
                <a:cs typeface="Calibri"/>
                <a:sym typeface="Calibri"/>
              </a:rPr>
              <a:t>Viitearkkitehtuurien suhteista ja fokuksista</a:t>
            </a:r>
            <a:endParaRPr/>
          </a:p>
        </p:txBody>
      </p:sp>
      <p:sp>
        <p:nvSpPr>
          <p:cNvPr id="324" name="Google Shape;324;p56"/>
          <p:cNvSpPr/>
          <p:nvPr/>
        </p:nvSpPr>
        <p:spPr>
          <a:xfrm>
            <a:off x="3376548" y="409177"/>
            <a:ext cx="2880000" cy="2880000"/>
          </a:xfrm>
          <a:prstGeom prst="ellipse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25" lIns="91425" spcFirstLastPara="1" rIns="91425" wrap="square" tIns="457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56"/>
          <p:cNvSpPr/>
          <p:nvPr/>
        </p:nvSpPr>
        <p:spPr>
          <a:xfrm>
            <a:off x="4280594" y="1803948"/>
            <a:ext cx="2880000" cy="2880000"/>
          </a:xfrm>
          <a:prstGeom prst="ellipse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25" lIns="91425" spcFirstLastPara="1" rIns="91425" wrap="square" tIns="457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56"/>
          <p:cNvSpPr/>
          <p:nvPr/>
        </p:nvSpPr>
        <p:spPr>
          <a:xfrm>
            <a:off x="2535543" y="1803948"/>
            <a:ext cx="2880000" cy="2880000"/>
          </a:xfrm>
          <a:prstGeom prst="ellipse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25" lIns="91425" spcFirstLastPara="1" rIns="91425" wrap="square" tIns="457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56"/>
          <p:cNvSpPr txBox="1"/>
          <p:nvPr/>
        </p:nvSpPr>
        <p:spPr>
          <a:xfrm>
            <a:off x="4431667" y="624980"/>
            <a:ext cx="683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8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DAHA</a:t>
            </a:r>
            <a:endParaRPr sz="1100"/>
          </a:p>
        </p:txBody>
      </p:sp>
      <p:sp>
        <p:nvSpPr>
          <p:cNvPr id="328" name="Google Shape;328;p56"/>
          <p:cNvSpPr txBox="1"/>
          <p:nvPr/>
        </p:nvSpPr>
        <p:spPr>
          <a:xfrm>
            <a:off x="6160034" y="2779994"/>
            <a:ext cx="538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8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TiLa</a:t>
            </a:r>
            <a:endParaRPr sz="1100"/>
          </a:p>
        </p:txBody>
      </p:sp>
      <p:sp>
        <p:nvSpPr>
          <p:cNvPr id="329" name="Google Shape;329;p56"/>
          <p:cNvSpPr txBox="1"/>
          <p:nvPr/>
        </p:nvSpPr>
        <p:spPr>
          <a:xfrm>
            <a:off x="2655937" y="2656519"/>
            <a:ext cx="8373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8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AVOTT</a:t>
            </a:r>
            <a:endParaRPr sz="1100"/>
          </a:p>
        </p:txBody>
      </p:sp>
      <p:sp>
        <p:nvSpPr>
          <p:cNvPr id="330" name="Google Shape;330;p56"/>
          <p:cNvSpPr txBox="1"/>
          <p:nvPr/>
        </p:nvSpPr>
        <p:spPr>
          <a:xfrm>
            <a:off x="2631519" y="3059455"/>
            <a:ext cx="1973700" cy="11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2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Avoin toimintakulttuuri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2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Avoimet julkaisut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2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Avoimet oppimateriaalit ja oppimisdata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56"/>
          <p:cNvSpPr txBox="1"/>
          <p:nvPr/>
        </p:nvSpPr>
        <p:spPr>
          <a:xfrm>
            <a:off x="554078" y="3246730"/>
            <a:ext cx="1920300" cy="15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Tutkimuksen avoimuuden näkökulma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6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Tutkimushallinnon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näkökulma korostuu</a:t>
            </a:r>
            <a:endParaRPr sz="1100"/>
          </a:p>
        </p:txBody>
      </p:sp>
      <p:sp>
        <p:nvSpPr>
          <p:cNvPr id="332" name="Google Shape;332;p56"/>
          <p:cNvSpPr txBox="1"/>
          <p:nvPr/>
        </p:nvSpPr>
        <p:spPr>
          <a:xfrm>
            <a:off x="7237357" y="2974800"/>
            <a:ext cx="1920300" cy="15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Tieteellisen laskennan näkökulma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6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Infrastruktuuri-näkökulma korostuu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6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56"/>
          <p:cNvSpPr txBox="1"/>
          <p:nvPr/>
        </p:nvSpPr>
        <p:spPr>
          <a:xfrm>
            <a:off x="6434429" y="89236"/>
            <a:ext cx="2520000" cy="17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Tutkimusdatan elinkaaren hallinta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Datan ominaisuudet ja erityisvaatimukset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6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Tutkijan näkökulma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korostuu</a:t>
            </a:r>
            <a:endParaRPr sz="1100"/>
          </a:p>
        </p:txBody>
      </p:sp>
      <p:sp>
        <p:nvSpPr>
          <p:cNvPr id="334" name="Google Shape;334;p56"/>
          <p:cNvSpPr txBox="1"/>
          <p:nvPr/>
        </p:nvSpPr>
        <p:spPr>
          <a:xfrm>
            <a:off x="3433543" y="1925073"/>
            <a:ext cx="13917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2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Avoimet digitaaliset tutkimusaineistot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2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Menetelmät</a:t>
            </a:r>
            <a:endParaRPr sz="1100"/>
          </a:p>
        </p:txBody>
      </p:sp>
      <p:sp>
        <p:nvSpPr>
          <p:cNvPr id="335" name="Google Shape;335;p56"/>
          <p:cNvSpPr txBox="1"/>
          <p:nvPr/>
        </p:nvSpPr>
        <p:spPr>
          <a:xfrm>
            <a:off x="5092660" y="1896280"/>
            <a:ext cx="13917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2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Datanhallinnan palvelut</a:t>
            </a:r>
            <a:endParaRPr sz="1100"/>
          </a:p>
        </p:txBody>
      </p:sp>
      <p:sp>
        <p:nvSpPr>
          <p:cNvPr id="336" name="Google Shape;336;p56"/>
          <p:cNvSpPr txBox="1"/>
          <p:nvPr/>
        </p:nvSpPr>
        <p:spPr>
          <a:xfrm>
            <a:off x="5604858" y="3243948"/>
            <a:ext cx="14178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2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Tieteellinen laskenta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7" name="Google Shape;337;p56"/>
          <p:cNvCxnSpPr/>
          <p:nvPr/>
        </p:nvCxnSpPr>
        <p:spPr>
          <a:xfrm>
            <a:off x="1825592" y="1981577"/>
            <a:ext cx="2991000" cy="887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338" name="Google Shape;338;p56"/>
          <p:cNvSpPr txBox="1"/>
          <p:nvPr/>
        </p:nvSpPr>
        <p:spPr>
          <a:xfrm>
            <a:off x="214247" y="1126075"/>
            <a:ext cx="3402900" cy="10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Jaettuja näkökulmia: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Tutkimusprosessi ja sen tuki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Palvelut ja infrastruktuurit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Johtaminen</a:t>
            </a:r>
            <a:endParaRPr sz="1100"/>
          </a:p>
        </p:txBody>
      </p:sp>
      <p:sp>
        <p:nvSpPr>
          <p:cNvPr id="339" name="Google Shape;339;p56"/>
          <p:cNvSpPr txBox="1"/>
          <p:nvPr/>
        </p:nvSpPr>
        <p:spPr>
          <a:xfrm>
            <a:off x="3061547" y="4017425"/>
            <a:ext cx="16587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2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Avoimet ei-digitaaliset tutkimusaineistot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7"/>
          <p:cNvSpPr txBox="1"/>
          <p:nvPr>
            <p:ph idx="12" type="sldNum"/>
          </p:nvPr>
        </p:nvSpPr>
        <p:spPr>
          <a:xfrm>
            <a:off x="4843463" y="3575447"/>
            <a:ext cx="1543200" cy="20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sp>
        <p:nvSpPr>
          <p:cNvPr id="345" name="Google Shape;345;p57"/>
          <p:cNvSpPr txBox="1"/>
          <p:nvPr>
            <p:ph idx="4294967295" type="title"/>
          </p:nvPr>
        </p:nvSpPr>
        <p:spPr>
          <a:xfrm>
            <a:off x="6256548" y="77422"/>
            <a:ext cx="2834400" cy="7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lang="fi" sz="2100">
                <a:latin typeface="Calibri"/>
                <a:ea typeface="Calibri"/>
                <a:cs typeface="Calibri"/>
                <a:sym typeface="Calibri"/>
              </a:rPr>
              <a:t>Viitearkkitehtuurien toimeenpanoa tukevat tahot</a:t>
            </a:r>
            <a:endParaRPr/>
          </a:p>
        </p:txBody>
      </p:sp>
      <p:sp>
        <p:nvSpPr>
          <p:cNvPr id="346" name="Google Shape;346;p57"/>
          <p:cNvSpPr/>
          <p:nvPr/>
        </p:nvSpPr>
        <p:spPr>
          <a:xfrm>
            <a:off x="3376548" y="409177"/>
            <a:ext cx="2880000" cy="2880000"/>
          </a:xfrm>
          <a:prstGeom prst="ellipse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25" lIns="91425" spcFirstLastPara="1" rIns="91425" wrap="square" tIns="457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57"/>
          <p:cNvSpPr/>
          <p:nvPr/>
        </p:nvSpPr>
        <p:spPr>
          <a:xfrm>
            <a:off x="4280594" y="1803948"/>
            <a:ext cx="2880000" cy="2880000"/>
          </a:xfrm>
          <a:prstGeom prst="ellipse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25" lIns="91425" spcFirstLastPara="1" rIns="91425" wrap="square" tIns="457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57"/>
          <p:cNvSpPr/>
          <p:nvPr/>
        </p:nvSpPr>
        <p:spPr>
          <a:xfrm>
            <a:off x="2535543" y="1803948"/>
            <a:ext cx="2880000" cy="2880000"/>
          </a:xfrm>
          <a:prstGeom prst="ellipse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25" lIns="91425" spcFirstLastPara="1" rIns="91425" wrap="square" tIns="457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57"/>
          <p:cNvSpPr txBox="1"/>
          <p:nvPr/>
        </p:nvSpPr>
        <p:spPr>
          <a:xfrm>
            <a:off x="4431667" y="624980"/>
            <a:ext cx="683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8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DAHA</a:t>
            </a:r>
            <a:endParaRPr sz="1100"/>
          </a:p>
        </p:txBody>
      </p:sp>
      <p:sp>
        <p:nvSpPr>
          <p:cNvPr id="350" name="Google Shape;350;p57"/>
          <p:cNvSpPr txBox="1"/>
          <p:nvPr/>
        </p:nvSpPr>
        <p:spPr>
          <a:xfrm>
            <a:off x="6160034" y="2779994"/>
            <a:ext cx="538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8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TiLa</a:t>
            </a:r>
            <a:endParaRPr sz="1100"/>
          </a:p>
        </p:txBody>
      </p:sp>
      <p:sp>
        <p:nvSpPr>
          <p:cNvPr id="351" name="Google Shape;351;p57"/>
          <p:cNvSpPr txBox="1"/>
          <p:nvPr/>
        </p:nvSpPr>
        <p:spPr>
          <a:xfrm>
            <a:off x="2655937" y="2656519"/>
            <a:ext cx="8235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8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AVOTT</a:t>
            </a:r>
            <a:endParaRPr sz="1100"/>
          </a:p>
        </p:txBody>
      </p:sp>
      <p:sp>
        <p:nvSpPr>
          <p:cNvPr id="352" name="Google Shape;352;p57"/>
          <p:cNvSpPr txBox="1"/>
          <p:nvPr/>
        </p:nvSpPr>
        <p:spPr>
          <a:xfrm>
            <a:off x="3118178" y="3840170"/>
            <a:ext cx="16299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2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Tähän AVOTT-pyramidikuva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57"/>
          <p:cNvSpPr txBox="1"/>
          <p:nvPr/>
        </p:nvSpPr>
        <p:spPr>
          <a:xfrm>
            <a:off x="538501" y="3887990"/>
            <a:ext cx="19203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AVOTT-ohjausryhmä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6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6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57"/>
          <p:cNvSpPr txBox="1"/>
          <p:nvPr/>
        </p:nvSpPr>
        <p:spPr>
          <a:xfrm>
            <a:off x="7237357" y="2974800"/>
            <a:ext cx="1736700" cy="10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CSC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CSC:n ohjausrakenteet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6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57"/>
          <p:cNvSpPr txBox="1"/>
          <p:nvPr/>
        </p:nvSpPr>
        <p:spPr>
          <a:xfrm>
            <a:off x="3433543" y="1925073"/>
            <a:ext cx="13917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2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Linjaukset ym…</a:t>
            </a:r>
            <a:endParaRPr sz="1100"/>
          </a:p>
        </p:txBody>
      </p:sp>
      <p:sp>
        <p:nvSpPr>
          <p:cNvPr id="356" name="Google Shape;356;p57"/>
          <p:cNvSpPr txBox="1"/>
          <p:nvPr/>
        </p:nvSpPr>
        <p:spPr>
          <a:xfrm>
            <a:off x="5092660" y="1896280"/>
            <a:ext cx="13917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2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Linjaukset ym…</a:t>
            </a:r>
            <a:endParaRPr sz="1100"/>
          </a:p>
        </p:txBody>
      </p:sp>
      <p:sp>
        <p:nvSpPr>
          <p:cNvPr id="357" name="Google Shape;357;p57"/>
          <p:cNvSpPr txBox="1"/>
          <p:nvPr/>
        </p:nvSpPr>
        <p:spPr>
          <a:xfrm>
            <a:off x="5604858" y="3243948"/>
            <a:ext cx="6108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2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DL2026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8" name="Google Shape;358;p57"/>
          <p:cNvCxnSpPr/>
          <p:nvPr/>
        </p:nvCxnSpPr>
        <p:spPr>
          <a:xfrm rot="10800000">
            <a:off x="4824889" y="3198851"/>
            <a:ext cx="14400" cy="1680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359" name="Google Shape;359;p57"/>
          <p:cNvSpPr txBox="1"/>
          <p:nvPr/>
        </p:nvSpPr>
        <p:spPr>
          <a:xfrm>
            <a:off x="1138918" y="4612138"/>
            <a:ext cx="71628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Korkeakoulut ja tutkimuslaitokset, Opetus- ja kulttuuriministeriö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DL2026 ja tutkimuksen digitalisaation politiikkatoimien seurantaryhmä</a:t>
            </a:r>
            <a:endParaRPr b="0" i="1" sz="16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57"/>
          <p:cNvSpPr txBox="1"/>
          <p:nvPr/>
        </p:nvSpPr>
        <p:spPr>
          <a:xfrm>
            <a:off x="3050853" y="3289177"/>
            <a:ext cx="16587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2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Linjaukset</a:t>
            </a:r>
            <a:endParaRPr sz="1100"/>
          </a:p>
        </p:txBody>
      </p:sp>
      <p:sp>
        <p:nvSpPr>
          <p:cNvPr id="361" name="Google Shape;361;p57"/>
          <p:cNvSpPr txBox="1"/>
          <p:nvPr/>
        </p:nvSpPr>
        <p:spPr>
          <a:xfrm>
            <a:off x="4431667" y="2396828"/>
            <a:ext cx="959700" cy="9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2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Kansallinen datastrategia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2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Digikompassi</a:t>
            </a:r>
            <a:endParaRPr sz="1100"/>
          </a:p>
        </p:txBody>
      </p:sp>
      <p:sp>
        <p:nvSpPr>
          <p:cNvPr id="362" name="Google Shape;362;p57"/>
          <p:cNvSpPr txBox="1"/>
          <p:nvPr/>
        </p:nvSpPr>
        <p:spPr>
          <a:xfrm>
            <a:off x="8064641" y="1884743"/>
            <a:ext cx="19203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EOSC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OpenAIRE</a:t>
            </a:r>
            <a:endParaRPr b="0" i="1" sz="16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57"/>
          <p:cNvSpPr txBox="1"/>
          <p:nvPr/>
        </p:nvSpPr>
        <p:spPr>
          <a:xfrm>
            <a:off x="2680351" y="1144846"/>
            <a:ext cx="19203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CoARA</a:t>
            </a:r>
            <a:endParaRPr b="0" i="1" sz="16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57"/>
          <p:cNvSpPr txBox="1"/>
          <p:nvPr/>
        </p:nvSpPr>
        <p:spPr>
          <a:xfrm>
            <a:off x="6467744" y="1233236"/>
            <a:ext cx="22125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Tieteellisen laskennan datanhallinnan yhteistyöfoorumi</a:t>
            </a:r>
            <a:endParaRPr sz="1100"/>
          </a:p>
        </p:txBody>
      </p:sp>
      <p:sp>
        <p:nvSpPr>
          <p:cNvPr id="365" name="Google Shape;365;p57"/>
          <p:cNvSpPr txBox="1"/>
          <p:nvPr/>
        </p:nvSpPr>
        <p:spPr>
          <a:xfrm>
            <a:off x="1519310" y="1581035"/>
            <a:ext cx="1920300" cy="10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Kansallinen vastuullisen tutkijan arvioinnin ohjausryhmä</a:t>
            </a:r>
            <a:endParaRPr sz="1100"/>
          </a:p>
        </p:txBody>
      </p:sp>
      <p:sp>
        <p:nvSpPr>
          <p:cNvPr id="366" name="Google Shape;366;p57"/>
          <p:cNvSpPr txBox="1"/>
          <p:nvPr/>
        </p:nvSpPr>
        <p:spPr>
          <a:xfrm>
            <a:off x="214583" y="1241156"/>
            <a:ext cx="17943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Tutkimusrahoittajat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6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57"/>
          <p:cNvSpPr txBox="1"/>
          <p:nvPr/>
        </p:nvSpPr>
        <p:spPr>
          <a:xfrm>
            <a:off x="2639385" y="3061742"/>
            <a:ext cx="16587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2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Strategia</a:t>
            </a:r>
            <a:endParaRPr sz="1100"/>
          </a:p>
        </p:txBody>
      </p:sp>
      <p:sp>
        <p:nvSpPr>
          <p:cNvPr id="368" name="Google Shape;368;p57"/>
          <p:cNvSpPr txBox="1"/>
          <p:nvPr/>
        </p:nvSpPr>
        <p:spPr>
          <a:xfrm>
            <a:off x="169828" y="2618072"/>
            <a:ext cx="1934100" cy="10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Kirjastot, arkistot, museot (KAM)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Kansalliskirjasto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Kansallisarkisto</a:t>
            </a:r>
            <a:endParaRPr sz="1100"/>
          </a:p>
        </p:txBody>
      </p:sp>
      <p:sp>
        <p:nvSpPr>
          <p:cNvPr id="369" name="Google Shape;369;p57"/>
          <p:cNvSpPr txBox="1"/>
          <p:nvPr/>
        </p:nvSpPr>
        <p:spPr>
          <a:xfrm>
            <a:off x="538501" y="399141"/>
            <a:ext cx="1452000" cy="10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Tietoarkisto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Findata</a:t>
            </a:r>
            <a:endParaRPr b="0" i="1" sz="16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Kielipankki….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6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57"/>
          <p:cNvSpPr txBox="1"/>
          <p:nvPr/>
        </p:nvSpPr>
        <p:spPr>
          <a:xfrm>
            <a:off x="2077148" y="329525"/>
            <a:ext cx="12129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FinnARMA</a:t>
            </a:r>
            <a:endParaRPr b="0" i="1" sz="16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6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57"/>
          <p:cNvSpPr txBox="1"/>
          <p:nvPr/>
        </p:nvSpPr>
        <p:spPr>
          <a:xfrm>
            <a:off x="824794" y="2353488"/>
            <a:ext cx="6261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TSV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6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57"/>
          <p:cNvSpPr txBox="1"/>
          <p:nvPr/>
        </p:nvSpPr>
        <p:spPr>
          <a:xfrm>
            <a:off x="7041459" y="2312358"/>
            <a:ext cx="18186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i" sz="1600" u="none" cap="none" strike="noStrike">
                <a:solidFill>
                  <a:srgbClr val="006778"/>
                </a:solidFill>
                <a:latin typeface="Calibri"/>
                <a:ea typeface="Calibri"/>
                <a:cs typeface="Calibri"/>
                <a:sym typeface="Calibri"/>
              </a:rPr>
              <a:t>Tutkimus-infrastruktuurit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600" u="none" cap="none" strike="noStrike">
              <a:solidFill>
                <a:srgbClr val="00677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8"/>
          <p:cNvSpPr txBox="1"/>
          <p:nvPr>
            <p:ph type="title"/>
          </p:nvPr>
        </p:nvSpPr>
        <p:spPr>
          <a:xfrm>
            <a:off x="1505765" y="440804"/>
            <a:ext cx="7151700" cy="51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</a:pPr>
            <a:r>
              <a:rPr lang="fi">
                <a:latin typeface="Arial"/>
                <a:ea typeface="Arial"/>
                <a:cs typeface="Arial"/>
                <a:sym typeface="Arial"/>
              </a:rPr>
              <a:t>TOIMENPIDETIIVISTELMÄ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58"/>
          <p:cNvSpPr txBox="1"/>
          <p:nvPr>
            <p:ph idx="12" type="sldNum"/>
          </p:nvPr>
        </p:nvSpPr>
        <p:spPr>
          <a:xfrm>
            <a:off x="7572109" y="5366429"/>
            <a:ext cx="164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sp>
        <p:nvSpPr>
          <p:cNvPr id="379" name="Google Shape;379;p58"/>
          <p:cNvSpPr txBox="1"/>
          <p:nvPr/>
        </p:nvSpPr>
        <p:spPr>
          <a:xfrm>
            <a:off x="1612610" y="1086545"/>
            <a:ext cx="2835300" cy="4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625">
            <a:spAutoFit/>
          </a:bodyPr>
          <a:lstStyle/>
          <a:p>
            <a:pPr indent="0" lvl="0" marL="12700" marR="0" rtl="0" algn="just">
              <a:lnSpc>
                <a:spcPct val="106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700" u="none" cap="none" strike="noStrike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VIITEARKKITEHTUURISSA ON TUNNISTETTU </a:t>
            </a:r>
            <a:r>
              <a:rPr b="0" i="0" lang="fi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keskeisiä aukkoja avointa tiedettä ja tutkimusta edistävissä palveluissa. Näiden pohjalta ehdotetaan alla kuvattuja toimenpiteitä. Näiden toimen­ piteiden tulee olla mitattavissa.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58"/>
          <p:cNvSpPr txBox="1"/>
          <p:nvPr/>
        </p:nvSpPr>
        <p:spPr>
          <a:xfrm>
            <a:off x="1612621" y="1850635"/>
            <a:ext cx="2184300" cy="624000"/>
          </a:xfrm>
          <a:prstGeom prst="rect">
            <a:avLst/>
          </a:prstGeom>
          <a:solidFill>
            <a:srgbClr val="E9FBE9"/>
          </a:solidFill>
          <a:ln>
            <a:noFill/>
          </a:ln>
        </p:spPr>
        <p:txBody>
          <a:bodyPr anchorCtr="0" anchor="t" bIns="0" lIns="0" spcFirstLastPara="1" rIns="0" wrap="square" tIns="647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203200" marR="177800" rtl="0" algn="l">
              <a:lnSpc>
                <a:spcPct val="106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700" u="none" cap="none" strike="noStrike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Avoimen tieteen ja tutkimuksen eri osa-alueiden riittävä osaaminen ja siihen tarvittava koulutus on taattava.</a:t>
            </a:r>
            <a:endParaRPr sz="7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81" name="Google Shape;381;p58"/>
          <p:cNvSpPr txBox="1"/>
          <p:nvPr/>
        </p:nvSpPr>
        <p:spPr>
          <a:xfrm>
            <a:off x="3899242" y="1870688"/>
            <a:ext cx="2484600" cy="582300"/>
          </a:xfrm>
          <a:prstGeom prst="rect">
            <a:avLst/>
          </a:prstGeom>
          <a:solidFill>
            <a:srgbClr val="EFF2F2"/>
          </a:solidFill>
          <a:ln>
            <a:noFill/>
          </a:ln>
        </p:spPr>
        <p:txBody>
          <a:bodyPr anchorCtr="0" anchor="t" bIns="0" lIns="0" spcFirstLastPara="1" rIns="0" wrap="square" tIns="237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203200" marR="355600" rtl="0" algn="l">
              <a:lnSpc>
                <a:spcPct val="106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700" u="none" cap="none" strike="noStrike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Tutkimuksen ja oppimisen avoimuuteen liittyvät resurssitarpeet on otettava järjestelmällisesti huomioon rahoitusmalleissa.</a:t>
            </a:r>
            <a:endParaRPr b="0" i="0" sz="7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82" name="Google Shape;382;p58"/>
          <p:cNvSpPr txBox="1"/>
          <p:nvPr/>
        </p:nvSpPr>
        <p:spPr>
          <a:xfrm>
            <a:off x="1621246" y="2679491"/>
            <a:ext cx="2184300" cy="1194900"/>
          </a:xfrm>
          <a:prstGeom prst="rect">
            <a:avLst/>
          </a:prstGeom>
          <a:solidFill>
            <a:srgbClr val="E9F3F3"/>
          </a:solidFill>
          <a:ln>
            <a:noFill/>
          </a:ln>
        </p:spPr>
        <p:txBody>
          <a:bodyPr anchorCtr="0" anchor="t" bIns="0" lIns="0" spcFirstLastPara="1" rIns="0" wrap="square" tIns="101900">
            <a:normAutofit/>
          </a:bodyPr>
          <a:lstStyle/>
          <a:p>
            <a:pPr indent="0" lvl="0" marL="203200" marR="330200" rtl="0" algn="l">
              <a:lnSpc>
                <a:spcPct val="106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fi" sz="700" u="none" cap="none" strike="noStrike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Tiede- ja tutkimusyhteisön organisaatioiden välinen juridinen ja toiminnallinen yhteentoimivuus on varmistettava ja huolehdittava</a:t>
            </a:r>
            <a:endParaRPr i="0" sz="7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203200" marR="177800" rtl="0" algn="l">
              <a:lnSpc>
                <a:spcPct val="106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fi" sz="700" u="none" cap="none" strike="noStrike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tarvittavasta juridisesta osaamisesta sekä prosessien yhteentoimivuudesta kaikilla yhteisön tasoilla.</a:t>
            </a:r>
            <a:endParaRPr i="0" sz="7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83" name="Google Shape;383;p58"/>
          <p:cNvSpPr txBox="1"/>
          <p:nvPr/>
        </p:nvSpPr>
        <p:spPr>
          <a:xfrm>
            <a:off x="3899242" y="2679491"/>
            <a:ext cx="2484600" cy="1074900"/>
          </a:xfrm>
          <a:prstGeom prst="rect">
            <a:avLst/>
          </a:prstGeom>
          <a:solidFill>
            <a:srgbClr val="F3FEDB"/>
          </a:solidFill>
          <a:ln>
            <a:noFill/>
          </a:ln>
        </p:spPr>
        <p:txBody>
          <a:bodyPr anchorCtr="0" anchor="t" bIns="0" lIns="0" spcFirstLastPara="1" rIns="0" wrap="square" tIns="457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215900" marR="368300" rtl="0" algn="l">
              <a:lnSpc>
                <a:spcPct val="106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700" u="none" cap="none" strike="noStrike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Tekoäly on otettava huomioon avoimen tieteen ja tutkimuksen kehityksessä.</a:t>
            </a:r>
            <a:endParaRPr b="0" i="0" sz="7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215900" marR="292100" rtl="0" algn="l">
              <a:lnSpc>
                <a:spcPct val="106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700" u="none" cap="none" strike="noStrike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Tähän liittyvät esimerkiksi tekoälymallien avoimuus ja tekoälyn vastuullinen hyödyntäminen avoimessa tieteessä</a:t>
            </a:r>
            <a:endParaRPr b="0" i="0" sz="7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215900" marR="0" rtl="0" algn="l">
              <a:spcBef>
                <a:spcPts val="100"/>
              </a:spcBef>
              <a:spcAft>
                <a:spcPts val="0"/>
              </a:spcAft>
              <a:buNone/>
            </a:pPr>
            <a:r>
              <a:rPr b="0" i="0" lang="fi" sz="700" u="none" cap="none" strike="noStrike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ja tutkimuksessa.</a:t>
            </a:r>
            <a:endParaRPr b="0" i="0" sz="7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84" name="Google Shape;384;p58"/>
          <p:cNvSpPr txBox="1"/>
          <p:nvPr/>
        </p:nvSpPr>
        <p:spPr>
          <a:xfrm>
            <a:off x="1569478" y="3922926"/>
            <a:ext cx="4762500" cy="442500"/>
          </a:xfrm>
          <a:prstGeom prst="rect">
            <a:avLst/>
          </a:prstGeom>
          <a:solidFill>
            <a:srgbClr val="E9F8F6"/>
          </a:solidFill>
          <a:ln>
            <a:noFill/>
          </a:ln>
        </p:spPr>
        <p:txBody>
          <a:bodyPr anchorCtr="0" anchor="t" bIns="0" lIns="0" spcFirstLastPara="1" rIns="0" wrap="square" tIns="104925">
            <a:spAutoFit/>
          </a:bodyPr>
          <a:lstStyle/>
          <a:p>
            <a:pPr indent="0" lvl="0" marL="190500" marR="266700" rtl="0" algn="l">
              <a:lnSpc>
                <a:spcPct val="106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700" u="none" cap="none" strike="noStrike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Arkkitehtuurityön ylläpidosta, hyödyntämisestä ja yhteentoimivuudesta on huolehdittava ja sen kansainvälistä yhteentoimivuutta on edistettävä erityisesti EU-tasolla.</a:t>
            </a:r>
            <a:endParaRPr b="0" i="0" sz="7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" name="Google Shape;389;p59"/>
          <p:cNvGrpSpPr/>
          <p:nvPr/>
        </p:nvGrpSpPr>
        <p:grpSpPr>
          <a:xfrm>
            <a:off x="1629883" y="1417249"/>
            <a:ext cx="2807113" cy="3221060"/>
            <a:chOff x="1020699" y="2083882"/>
            <a:chExt cx="4127500" cy="4736157"/>
          </a:xfrm>
        </p:grpSpPr>
        <p:sp>
          <p:nvSpPr>
            <p:cNvPr id="390" name="Google Shape;390;p59"/>
            <p:cNvSpPr/>
            <p:nvPr/>
          </p:nvSpPr>
          <p:spPr>
            <a:xfrm>
              <a:off x="1020699" y="5182374"/>
              <a:ext cx="4127500" cy="1637665"/>
            </a:xfrm>
            <a:custGeom>
              <a:rect b="b" l="l" r="r" t="t"/>
              <a:pathLst>
                <a:path extrusionOk="0" h="1637665" w="4127500">
                  <a:moveTo>
                    <a:pt x="0" y="1637538"/>
                  </a:moveTo>
                  <a:lnTo>
                    <a:pt x="4127296" y="1637538"/>
                  </a:lnTo>
                  <a:lnTo>
                    <a:pt x="4127296" y="0"/>
                  </a:lnTo>
                  <a:lnTo>
                    <a:pt x="0" y="0"/>
                  </a:lnTo>
                  <a:lnTo>
                    <a:pt x="0" y="1637538"/>
                  </a:lnTo>
                  <a:close/>
                </a:path>
              </a:pathLst>
            </a:custGeom>
            <a:noFill/>
            <a:ln cap="flat" cmpd="sng" w="76200">
              <a:solidFill>
                <a:srgbClr val="D3F7D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59"/>
            <p:cNvSpPr/>
            <p:nvPr/>
          </p:nvSpPr>
          <p:spPr>
            <a:xfrm>
              <a:off x="1289338" y="2083882"/>
              <a:ext cx="3467100" cy="3467100"/>
            </a:xfrm>
            <a:custGeom>
              <a:rect b="b" l="l" r="r" t="t"/>
              <a:pathLst>
                <a:path extrusionOk="0" h="3467100" w="3467100">
                  <a:moveTo>
                    <a:pt x="1733524" y="0"/>
                  </a:moveTo>
                  <a:lnTo>
                    <a:pt x="1685002" y="665"/>
                  </a:lnTo>
                  <a:lnTo>
                    <a:pt x="1636809" y="2652"/>
                  </a:lnTo>
                  <a:lnTo>
                    <a:pt x="1588964" y="5941"/>
                  </a:lnTo>
                  <a:lnTo>
                    <a:pt x="1541483" y="10516"/>
                  </a:lnTo>
                  <a:lnTo>
                    <a:pt x="1494385" y="16359"/>
                  </a:lnTo>
                  <a:lnTo>
                    <a:pt x="1447685" y="23454"/>
                  </a:lnTo>
                  <a:lnTo>
                    <a:pt x="1401403" y="31781"/>
                  </a:lnTo>
                  <a:lnTo>
                    <a:pt x="1355554" y="41325"/>
                  </a:lnTo>
                  <a:lnTo>
                    <a:pt x="1310157" y="52067"/>
                  </a:lnTo>
                  <a:lnTo>
                    <a:pt x="1265229" y="63991"/>
                  </a:lnTo>
                  <a:lnTo>
                    <a:pt x="1220787" y="77079"/>
                  </a:lnTo>
                  <a:lnTo>
                    <a:pt x="1176849" y="91313"/>
                  </a:lnTo>
                  <a:lnTo>
                    <a:pt x="1133431" y="106677"/>
                  </a:lnTo>
                  <a:lnTo>
                    <a:pt x="1090552" y="123152"/>
                  </a:lnTo>
                  <a:lnTo>
                    <a:pt x="1048229" y="140722"/>
                  </a:lnTo>
                  <a:lnTo>
                    <a:pt x="1006479" y="159369"/>
                  </a:lnTo>
                  <a:lnTo>
                    <a:pt x="965319" y="179076"/>
                  </a:lnTo>
                  <a:lnTo>
                    <a:pt x="924768" y="199825"/>
                  </a:lnTo>
                  <a:lnTo>
                    <a:pt x="884841" y="221599"/>
                  </a:lnTo>
                  <a:lnTo>
                    <a:pt x="845558" y="244380"/>
                  </a:lnTo>
                  <a:lnTo>
                    <a:pt x="806934" y="268152"/>
                  </a:lnTo>
                  <a:lnTo>
                    <a:pt x="768987" y="292897"/>
                  </a:lnTo>
                  <a:lnTo>
                    <a:pt x="731736" y="318597"/>
                  </a:lnTo>
                  <a:lnTo>
                    <a:pt x="695196" y="345235"/>
                  </a:lnTo>
                  <a:lnTo>
                    <a:pt x="659387" y="372794"/>
                  </a:lnTo>
                  <a:lnTo>
                    <a:pt x="624324" y="401256"/>
                  </a:lnTo>
                  <a:lnTo>
                    <a:pt x="590025" y="430604"/>
                  </a:lnTo>
                  <a:lnTo>
                    <a:pt x="556508" y="460821"/>
                  </a:lnTo>
                  <a:lnTo>
                    <a:pt x="523790" y="491888"/>
                  </a:lnTo>
                  <a:lnTo>
                    <a:pt x="491888" y="523790"/>
                  </a:lnTo>
                  <a:lnTo>
                    <a:pt x="460821" y="556508"/>
                  </a:lnTo>
                  <a:lnTo>
                    <a:pt x="430604" y="590025"/>
                  </a:lnTo>
                  <a:lnTo>
                    <a:pt x="401256" y="624324"/>
                  </a:lnTo>
                  <a:lnTo>
                    <a:pt x="372794" y="659387"/>
                  </a:lnTo>
                  <a:lnTo>
                    <a:pt x="345235" y="695196"/>
                  </a:lnTo>
                  <a:lnTo>
                    <a:pt x="318597" y="731736"/>
                  </a:lnTo>
                  <a:lnTo>
                    <a:pt x="292897" y="768987"/>
                  </a:lnTo>
                  <a:lnTo>
                    <a:pt x="268152" y="806934"/>
                  </a:lnTo>
                  <a:lnTo>
                    <a:pt x="244380" y="845558"/>
                  </a:lnTo>
                  <a:lnTo>
                    <a:pt x="221599" y="884841"/>
                  </a:lnTo>
                  <a:lnTo>
                    <a:pt x="199825" y="924768"/>
                  </a:lnTo>
                  <a:lnTo>
                    <a:pt x="179076" y="965319"/>
                  </a:lnTo>
                  <a:lnTo>
                    <a:pt x="159369" y="1006479"/>
                  </a:lnTo>
                  <a:lnTo>
                    <a:pt x="140722" y="1048229"/>
                  </a:lnTo>
                  <a:lnTo>
                    <a:pt x="123152" y="1090552"/>
                  </a:lnTo>
                  <a:lnTo>
                    <a:pt x="106677" y="1133431"/>
                  </a:lnTo>
                  <a:lnTo>
                    <a:pt x="91313" y="1176849"/>
                  </a:lnTo>
                  <a:lnTo>
                    <a:pt x="77079" y="1220787"/>
                  </a:lnTo>
                  <a:lnTo>
                    <a:pt x="63991" y="1265229"/>
                  </a:lnTo>
                  <a:lnTo>
                    <a:pt x="52067" y="1310157"/>
                  </a:lnTo>
                  <a:lnTo>
                    <a:pt x="41325" y="1355554"/>
                  </a:lnTo>
                  <a:lnTo>
                    <a:pt x="31781" y="1401403"/>
                  </a:lnTo>
                  <a:lnTo>
                    <a:pt x="23454" y="1447685"/>
                  </a:lnTo>
                  <a:lnTo>
                    <a:pt x="16359" y="1494385"/>
                  </a:lnTo>
                  <a:lnTo>
                    <a:pt x="10516" y="1541483"/>
                  </a:lnTo>
                  <a:lnTo>
                    <a:pt x="5941" y="1588964"/>
                  </a:lnTo>
                  <a:lnTo>
                    <a:pt x="2652" y="1636809"/>
                  </a:lnTo>
                  <a:lnTo>
                    <a:pt x="665" y="1685002"/>
                  </a:lnTo>
                  <a:lnTo>
                    <a:pt x="0" y="1733524"/>
                  </a:lnTo>
                  <a:lnTo>
                    <a:pt x="665" y="1782046"/>
                  </a:lnTo>
                  <a:lnTo>
                    <a:pt x="2652" y="1830239"/>
                  </a:lnTo>
                  <a:lnTo>
                    <a:pt x="5941" y="1878084"/>
                  </a:lnTo>
                  <a:lnTo>
                    <a:pt x="10516" y="1925565"/>
                  </a:lnTo>
                  <a:lnTo>
                    <a:pt x="16359" y="1972664"/>
                  </a:lnTo>
                  <a:lnTo>
                    <a:pt x="23454" y="2019363"/>
                  </a:lnTo>
                  <a:lnTo>
                    <a:pt x="31781" y="2065646"/>
                  </a:lnTo>
                  <a:lnTo>
                    <a:pt x="41325" y="2111494"/>
                  </a:lnTo>
                  <a:lnTo>
                    <a:pt x="52067" y="2156891"/>
                  </a:lnTo>
                  <a:lnTo>
                    <a:pt x="63991" y="2201819"/>
                  </a:lnTo>
                  <a:lnTo>
                    <a:pt x="77079" y="2246261"/>
                  </a:lnTo>
                  <a:lnTo>
                    <a:pt x="91313" y="2290200"/>
                  </a:lnTo>
                  <a:lnTo>
                    <a:pt x="106677" y="2333617"/>
                  </a:lnTo>
                  <a:lnTo>
                    <a:pt x="123152" y="2376496"/>
                  </a:lnTo>
                  <a:lnTo>
                    <a:pt x="140722" y="2418819"/>
                  </a:lnTo>
                  <a:lnTo>
                    <a:pt x="159369" y="2460569"/>
                  </a:lnTo>
                  <a:lnTo>
                    <a:pt x="179076" y="2501729"/>
                  </a:lnTo>
                  <a:lnTo>
                    <a:pt x="199825" y="2542280"/>
                  </a:lnTo>
                  <a:lnTo>
                    <a:pt x="221599" y="2582207"/>
                  </a:lnTo>
                  <a:lnTo>
                    <a:pt x="244380" y="2621491"/>
                  </a:lnTo>
                  <a:lnTo>
                    <a:pt x="268152" y="2660114"/>
                  </a:lnTo>
                  <a:lnTo>
                    <a:pt x="292897" y="2698061"/>
                  </a:lnTo>
                  <a:lnTo>
                    <a:pt x="318597" y="2735312"/>
                  </a:lnTo>
                  <a:lnTo>
                    <a:pt x="345235" y="2771852"/>
                  </a:lnTo>
                  <a:lnTo>
                    <a:pt x="372794" y="2807662"/>
                  </a:lnTo>
                  <a:lnTo>
                    <a:pt x="401256" y="2842725"/>
                  </a:lnTo>
                  <a:lnTo>
                    <a:pt x="430604" y="2877023"/>
                  </a:lnTo>
                  <a:lnTo>
                    <a:pt x="460821" y="2910540"/>
                  </a:lnTo>
                  <a:lnTo>
                    <a:pt x="491888" y="2943258"/>
                  </a:lnTo>
                  <a:lnTo>
                    <a:pt x="523790" y="2975160"/>
                  </a:lnTo>
                  <a:lnTo>
                    <a:pt x="556508" y="3006228"/>
                  </a:lnTo>
                  <a:lnTo>
                    <a:pt x="590025" y="3036444"/>
                  </a:lnTo>
                  <a:lnTo>
                    <a:pt x="624324" y="3065792"/>
                  </a:lnTo>
                  <a:lnTo>
                    <a:pt x="659387" y="3094254"/>
                  </a:lnTo>
                  <a:lnTo>
                    <a:pt x="695196" y="3121813"/>
                  </a:lnTo>
                  <a:lnTo>
                    <a:pt x="731736" y="3148451"/>
                  </a:lnTo>
                  <a:lnTo>
                    <a:pt x="768987" y="3174151"/>
                  </a:lnTo>
                  <a:lnTo>
                    <a:pt x="806934" y="3198896"/>
                  </a:lnTo>
                  <a:lnTo>
                    <a:pt x="845558" y="3222668"/>
                  </a:lnTo>
                  <a:lnTo>
                    <a:pt x="884841" y="3245449"/>
                  </a:lnTo>
                  <a:lnTo>
                    <a:pt x="924768" y="3267223"/>
                  </a:lnTo>
                  <a:lnTo>
                    <a:pt x="965319" y="3287972"/>
                  </a:lnTo>
                  <a:lnTo>
                    <a:pt x="1006479" y="3307679"/>
                  </a:lnTo>
                  <a:lnTo>
                    <a:pt x="1048229" y="3326326"/>
                  </a:lnTo>
                  <a:lnTo>
                    <a:pt x="1090552" y="3343896"/>
                  </a:lnTo>
                  <a:lnTo>
                    <a:pt x="1133431" y="3360371"/>
                  </a:lnTo>
                  <a:lnTo>
                    <a:pt x="1176849" y="3375735"/>
                  </a:lnTo>
                  <a:lnTo>
                    <a:pt x="1220787" y="3389969"/>
                  </a:lnTo>
                  <a:lnTo>
                    <a:pt x="1265229" y="3403057"/>
                  </a:lnTo>
                  <a:lnTo>
                    <a:pt x="1310157" y="3414981"/>
                  </a:lnTo>
                  <a:lnTo>
                    <a:pt x="1355554" y="3425723"/>
                  </a:lnTo>
                  <a:lnTo>
                    <a:pt x="1401403" y="3435267"/>
                  </a:lnTo>
                  <a:lnTo>
                    <a:pt x="1447685" y="3443595"/>
                  </a:lnTo>
                  <a:lnTo>
                    <a:pt x="1494385" y="3450689"/>
                  </a:lnTo>
                  <a:lnTo>
                    <a:pt x="1541483" y="3456532"/>
                  </a:lnTo>
                  <a:lnTo>
                    <a:pt x="1588964" y="3461107"/>
                  </a:lnTo>
                  <a:lnTo>
                    <a:pt x="1636809" y="3464396"/>
                  </a:lnTo>
                  <a:lnTo>
                    <a:pt x="1685002" y="3466383"/>
                  </a:lnTo>
                  <a:lnTo>
                    <a:pt x="1733524" y="3467049"/>
                  </a:lnTo>
                  <a:lnTo>
                    <a:pt x="1782046" y="3466383"/>
                  </a:lnTo>
                  <a:lnTo>
                    <a:pt x="1830239" y="3464396"/>
                  </a:lnTo>
                  <a:lnTo>
                    <a:pt x="1878084" y="3461107"/>
                  </a:lnTo>
                  <a:lnTo>
                    <a:pt x="1925565" y="3456532"/>
                  </a:lnTo>
                  <a:lnTo>
                    <a:pt x="1972664" y="3450689"/>
                  </a:lnTo>
                  <a:lnTo>
                    <a:pt x="2019363" y="3443595"/>
                  </a:lnTo>
                  <a:lnTo>
                    <a:pt x="2065646" y="3435267"/>
                  </a:lnTo>
                  <a:lnTo>
                    <a:pt x="2111494" y="3425723"/>
                  </a:lnTo>
                  <a:lnTo>
                    <a:pt x="2156891" y="3414981"/>
                  </a:lnTo>
                  <a:lnTo>
                    <a:pt x="2201819" y="3403057"/>
                  </a:lnTo>
                  <a:lnTo>
                    <a:pt x="2246261" y="3389969"/>
                  </a:lnTo>
                  <a:lnTo>
                    <a:pt x="2290200" y="3375735"/>
                  </a:lnTo>
                  <a:lnTo>
                    <a:pt x="2333617" y="3360371"/>
                  </a:lnTo>
                  <a:lnTo>
                    <a:pt x="2376496" y="3343896"/>
                  </a:lnTo>
                  <a:lnTo>
                    <a:pt x="2418819" y="3326326"/>
                  </a:lnTo>
                  <a:lnTo>
                    <a:pt x="2460569" y="3307679"/>
                  </a:lnTo>
                  <a:lnTo>
                    <a:pt x="2501729" y="3287972"/>
                  </a:lnTo>
                  <a:lnTo>
                    <a:pt x="2542280" y="3267223"/>
                  </a:lnTo>
                  <a:lnTo>
                    <a:pt x="2582207" y="3245449"/>
                  </a:lnTo>
                  <a:lnTo>
                    <a:pt x="2621491" y="3222668"/>
                  </a:lnTo>
                  <a:lnTo>
                    <a:pt x="2660114" y="3198896"/>
                  </a:lnTo>
                  <a:lnTo>
                    <a:pt x="2698061" y="3174151"/>
                  </a:lnTo>
                  <a:lnTo>
                    <a:pt x="2735312" y="3148451"/>
                  </a:lnTo>
                  <a:lnTo>
                    <a:pt x="2771852" y="3121813"/>
                  </a:lnTo>
                  <a:lnTo>
                    <a:pt x="2807662" y="3094254"/>
                  </a:lnTo>
                  <a:lnTo>
                    <a:pt x="2842725" y="3065792"/>
                  </a:lnTo>
                  <a:lnTo>
                    <a:pt x="2877023" y="3036444"/>
                  </a:lnTo>
                  <a:lnTo>
                    <a:pt x="2910540" y="3006228"/>
                  </a:lnTo>
                  <a:lnTo>
                    <a:pt x="2943258" y="2975160"/>
                  </a:lnTo>
                  <a:lnTo>
                    <a:pt x="2975160" y="2943258"/>
                  </a:lnTo>
                  <a:lnTo>
                    <a:pt x="3006228" y="2910540"/>
                  </a:lnTo>
                  <a:lnTo>
                    <a:pt x="3036444" y="2877023"/>
                  </a:lnTo>
                  <a:lnTo>
                    <a:pt x="3065792" y="2842725"/>
                  </a:lnTo>
                  <a:lnTo>
                    <a:pt x="3094254" y="2807662"/>
                  </a:lnTo>
                  <a:lnTo>
                    <a:pt x="3121813" y="2771852"/>
                  </a:lnTo>
                  <a:lnTo>
                    <a:pt x="3148451" y="2735312"/>
                  </a:lnTo>
                  <a:lnTo>
                    <a:pt x="3174151" y="2698061"/>
                  </a:lnTo>
                  <a:lnTo>
                    <a:pt x="3198896" y="2660114"/>
                  </a:lnTo>
                  <a:lnTo>
                    <a:pt x="3222668" y="2621491"/>
                  </a:lnTo>
                  <a:lnTo>
                    <a:pt x="3245449" y="2582207"/>
                  </a:lnTo>
                  <a:lnTo>
                    <a:pt x="3267223" y="2542280"/>
                  </a:lnTo>
                  <a:lnTo>
                    <a:pt x="3287972" y="2501729"/>
                  </a:lnTo>
                  <a:lnTo>
                    <a:pt x="3307679" y="2460569"/>
                  </a:lnTo>
                  <a:lnTo>
                    <a:pt x="3326326" y="2418819"/>
                  </a:lnTo>
                  <a:lnTo>
                    <a:pt x="3343896" y="2376496"/>
                  </a:lnTo>
                  <a:lnTo>
                    <a:pt x="3360371" y="2333617"/>
                  </a:lnTo>
                  <a:lnTo>
                    <a:pt x="3375735" y="2290200"/>
                  </a:lnTo>
                  <a:lnTo>
                    <a:pt x="3389969" y="2246261"/>
                  </a:lnTo>
                  <a:lnTo>
                    <a:pt x="3403057" y="2201819"/>
                  </a:lnTo>
                  <a:lnTo>
                    <a:pt x="3414981" y="2156891"/>
                  </a:lnTo>
                  <a:lnTo>
                    <a:pt x="3425723" y="2111494"/>
                  </a:lnTo>
                  <a:lnTo>
                    <a:pt x="3435267" y="2065646"/>
                  </a:lnTo>
                  <a:lnTo>
                    <a:pt x="3443595" y="2019363"/>
                  </a:lnTo>
                  <a:lnTo>
                    <a:pt x="3450689" y="1972664"/>
                  </a:lnTo>
                  <a:lnTo>
                    <a:pt x="3456532" y="1925565"/>
                  </a:lnTo>
                  <a:lnTo>
                    <a:pt x="3461107" y="1878084"/>
                  </a:lnTo>
                  <a:lnTo>
                    <a:pt x="3464396" y="1830239"/>
                  </a:lnTo>
                  <a:lnTo>
                    <a:pt x="3466383" y="1782046"/>
                  </a:lnTo>
                  <a:lnTo>
                    <a:pt x="3467049" y="1733524"/>
                  </a:lnTo>
                  <a:lnTo>
                    <a:pt x="3466383" y="1685002"/>
                  </a:lnTo>
                  <a:lnTo>
                    <a:pt x="3464396" y="1636809"/>
                  </a:lnTo>
                  <a:lnTo>
                    <a:pt x="3461107" y="1588964"/>
                  </a:lnTo>
                  <a:lnTo>
                    <a:pt x="3456532" y="1541483"/>
                  </a:lnTo>
                  <a:lnTo>
                    <a:pt x="3450689" y="1494385"/>
                  </a:lnTo>
                  <a:lnTo>
                    <a:pt x="3443595" y="1447685"/>
                  </a:lnTo>
                  <a:lnTo>
                    <a:pt x="3435267" y="1401403"/>
                  </a:lnTo>
                  <a:lnTo>
                    <a:pt x="3425723" y="1355554"/>
                  </a:lnTo>
                  <a:lnTo>
                    <a:pt x="3414981" y="1310157"/>
                  </a:lnTo>
                  <a:lnTo>
                    <a:pt x="3403057" y="1265229"/>
                  </a:lnTo>
                  <a:lnTo>
                    <a:pt x="3389969" y="1220787"/>
                  </a:lnTo>
                  <a:lnTo>
                    <a:pt x="3375735" y="1176849"/>
                  </a:lnTo>
                  <a:lnTo>
                    <a:pt x="3360371" y="1133431"/>
                  </a:lnTo>
                  <a:lnTo>
                    <a:pt x="3343896" y="1090552"/>
                  </a:lnTo>
                  <a:lnTo>
                    <a:pt x="3326326" y="1048229"/>
                  </a:lnTo>
                  <a:lnTo>
                    <a:pt x="3307679" y="1006479"/>
                  </a:lnTo>
                  <a:lnTo>
                    <a:pt x="3287972" y="965319"/>
                  </a:lnTo>
                  <a:lnTo>
                    <a:pt x="3267223" y="924768"/>
                  </a:lnTo>
                  <a:lnTo>
                    <a:pt x="3245449" y="884841"/>
                  </a:lnTo>
                  <a:lnTo>
                    <a:pt x="3222668" y="845558"/>
                  </a:lnTo>
                  <a:lnTo>
                    <a:pt x="3198896" y="806934"/>
                  </a:lnTo>
                  <a:lnTo>
                    <a:pt x="3174151" y="768987"/>
                  </a:lnTo>
                  <a:lnTo>
                    <a:pt x="3148451" y="731736"/>
                  </a:lnTo>
                  <a:lnTo>
                    <a:pt x="3121813" y="695196"/>
                  </a:lnTo>
                  <a:lnTo>
                    <a:pt x="3094254" y="659387"/>
                  </a:lnTo>
                  <a:lnTo>
                    <a:pt x="3065792" y="624324"/>
                  </a:lnTo>
                  <a:lnTo>
                    <a:pt x="3036444" y="590025"/>
                  </a:lnTo>
                  <a:lnTo>
                    <a:pt x="3006228" y="556508"/>
                  </a:lnTo>
                  <a:lnTo>
                    <a:pt x="2975160" y="523790"/>
                  </a:lnTo>
                  <a:lnTo>
                    <a:pt x="2943258" y="491888"/>
                  </a:lnTo>
                  <a:lnTo>
                    <a:pt x="2910540" y="460821"/>
                  </a:lnTo>
                  <a:lnTo>
                    <a:pt x="2877023" y="430604"/>
                  </a:lnTo>
                  <a:lnTo>
                    <a:pt x="2842725" y="401256"/>
                  </a:lnTo>
                  <a:lnTo>
                    <a:pt x="2807662" y="372794"/>
                  </a:lnTo>
                  <a:lnTo>
                    <a:pt x="2771852" y="345235"/>
                  </a:lnTo>
                  <a:lnTo>
                    <a:pt x="2735312" y="318597"/>
                  </a:lnTo>
                  <a:lnTo>
                    <a:pt x="2698061" y="292897"/>
                  </a:lnTo>
                  <a:lnTo>
                    <a:pt x="2660114" y="268152"/>
                  </a:lnTo>
                  <a:lnTo>
                    <a:pt x="2621491" y="244380"/>
                  </a:lnTo>
                  <a:lnTo>
                    <a:pt x="2582207" y="221599"/>
                  </a:lnTo>
                  <a:lnTo>
                    <a:pt x="2542280" y="199825"/>
                  </a:lnTo>
                  <a:lnTo>
                    <a:pt x="2501729" y="179076"/>
                  </a:lnTo>
                  <a:lnTo>
                    <a:pt x="2460569" y="159369"/>
                  </a:lnTo>
                  <a:lnTo>
                    <a:pt x="2418819" y="140722"/>
                  </a:lnTo>
                  <a:lnTo>
                    <a:pt x="2376496" y="123152"/>
                  </a:lnTo>
                  <a:lnTo>
                    <a:pt x="2333617" y="106677"/>
                  </a:lnTo>
                  <a:lnTo>
                    <a:pt x="2290200" y="91313"/>
                  </a:lnTo>
                  <a:lnTo>
                    <a:pt x="2246261" y="77079"/>
                  </a:lnTo>
                  <a:lnTo>
                    <a:pt x="2201819" y="63991"/>
                  </a:lnTo>
                  <a:lnTo>
                    <a:pt x="2156891" y="52067"/>
                  </a:lnTo>
                  <a:lnTo>
                    <a:pt x="2111494" y="41325"/>
                  </a:lnTo>
                  <a:lnTo>
                    <a:pt x="2065646" y="31781"/>
                  </a:lnTo>
                  <a:lnTo>
                    <a:pt x="2019363" y="23454"/>
                  </a:lnTo>
                  <a:lnTo>
                    <a:pt x="1972664" y="16359"/>
                  </a:lnTo>
                  <a:lnTo>
                    <a:pt x="1925565" y="10516"/>
                  </a:lnTo>
                  <a:lnTo>
                    <a:pt x="1878084" y="5941"/>
                  </a:lnTo>
                  <a:lnTo>
                    <a:pt x="1830239" y="2652"/>
                  </a:lnTo>
                  <a:lnTo>
                    <a:pt x="1782046" y="665"/>
                  </a:lnTo>
                  <a:lnTo>
                    <a:pt x="1733524" y="0"/>
                  </a:lnTo>
                  <a:close/>
                </a:path>
              </a:pathLst>
            </a:custGeom>
            <a:solidFill>
              <a:srgbClr val="ACE2A2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59"/>
            <p:cNvSpPr/>
            <p:nvPr/>
          </p:nvSpPr>
          <p:spPr>
            <a:xfrm>
              <a:off x="2002325" y="3817404"/>
              <a:ext cx="2041525" cy="1733550"/>
            </a:xfrm>
            <a:custGeom>
              <a:rect b="b" l="l" r="r" t="t"/>
              <a:pathLst>
                <a:path extrusionOk="0" h="1733550" w="2041525">
                  <a:moveTo>
                    <a:pt x="1020531" y="0"/>
                  </a:moveTo>
                  <a:lnTo>
                    <a:pt x="0" y="1401257"/>
                  </a:lnTo>
                  <a:lnTo>
                    <a:pt x="18750" y="1414927"/>
                  </a:lnTo>
                  <a:lnTo>
                    <a:pt x="56001" y="1440627"/>
                  </a:lnTo>
                  <a:lnTo>
                    <a:pt x="93947" y="1465371"/>
                  </a:lnTo>
                  <a:lnTo>
                    <a:pt x="132571" y="1489143"/>
                  </a:lnTo>
                  <a:lnTo>
                    <a:pt x="171854" y="1511925"/>
                  </a:lnTo>
                  <a:lnTo>
                    <a:pt x="211780" y="1533699"/>
                  </a:lnTo>
                  <a:lnTo>
                    <a:pt x="252332" y="1554448"/>
                  </a:lnTo>
                  <a:lnTo>
                    <a:pt x="293491" y="1574154"/>
                  </a:lnTo>
                  <a:lnTo>
                    <a:pt x="335241" y="1592801"/>
                  </a:lnTo>
                  <a:lnTo>
                    <a:pt x="377563" y="1610371"/>
                  </a:lnTo>
                  <a:lnTo>
                    <a:pt x="420442" y="1626847"/>
                  </a:lnTo>
                  <a:lnTo>
                    <a:pt x="463859" y="1642210"/>
                  </a:lnTo>
                  <a:lnTo>
                    <a:pt x="507797" y="1656445"/>
                  </a:lnTo>
                  <a:lnTo>
                    <a:pt x="552238" y="1669533"/>
                  </a:lnTo>
                  <a:lnTo>
                    <a:pt x="597166" y="1681456"/>
                  </a:lnTo>
                  <a:lnTo>
                    <a:pt x="642563" y="1692199"/>
                  </a:lnTo>
                  <a:lnTo>
                    <a:pt x="688411" y="1701742"/>
                  </a:lnTo>
                  <a:lnTo>
                    <a:pt x="734693" y="1710070"/>
                  </a:lnTo>
                  <a:lnTo>
                    <a:pt x="781392" y="1717164"/>
                  </a:lnTo>
                  <a:lnTo>
                    <a:pt x="828490" y="1723007"/>
                  </a:lnTo>
                  <a:lnTo>
                    <a:pt x="875970" y="1727582"/>
                  </a:lnTo>
                  <a:lnTo>
                    <a:pt x="923815" y="1730872"/>
                  </a:lnTo>
                  <a:lnTo>
                    <a:pt x="972006" y="1732858"/>
                  </a:lnTo>
                  <a:lnTo>
                    <a:pt x="1020528" y="1733524"/>
                  </a:lnTo>
                  <a:lnTo>
                    <a:pt x="1069050" y="1732858"/>
                  </a:lnTo>
                  <a:lnTo>
                    <a:pt x="1117243" y="1730872"/>
                  </a:lnTo>
                  <a:lnTo>
                    <a:pt x="1165088" y="1727582"/>
                  </a:lnTo>
                  <a:lnTo>
                    <a:pt x="1212569" y="1723007"/>
                  </a:lnTo>
                  <a:lnTo>
                    <a:pt x="1259668" y="1717164"/>
                  </a:lnTo>
                  <a:lnTo>
                    <a:pt x="1306367" y="1710070"/>
                  </a:lnTo>
                  <a:lnTo>
                    <a:pt x="1352650" y="1701742"/>
                  </a:lnTo>
                  <a:lnTo>
                    <a:pt x="1398499" y="1692199"/>
                  </a:lnTo>
                  <a:lnTo>
                    <a:pt x="1443896" y="1681456"/>
                  </a:lnTo>
                  <a:lnTo>
                    <a:pt x="1488824" y="1669533"/>
                  </a:lnTo>
                  <a:lnTo>
                    <a:pt x="1533267" y="1656445"/>
                  </a:lnTo>
                  <a:lnTo>
                    <a:pt x="1577205" y="1642210"/>
                  </a:lnTo>
                  <a:lnTo>
                    <a:pt x="1620623" y="1626847"/>
                  </a:lnTo>
                  <a:lnTo>
                    <a:pt x="1663502" y="1610371"/>
                  </a:lnTo>
                  <a:lnTo>
                    <a:pt x="1705825" y="1592801"/>
                  </a:lnTo>
                  <a:lnTo>
                    <a:pt x="1747576" y="1574154"/>
                  </a:lnTo>
                  <a:lnTo>
                    <a:pt x="1788735" y="1554448"/>
                  </a:lnTo>
                  <a:lnTo>
                    <a:pt x="1829287" y="1533699"/>
                  </a:lnTo>
                  <a:lnTo>
                    <a:pt x="1869214" y="1511925"/>
                  </a:lnTo>
                  <a:lnTo>
                    <a:pt x="1908498" y="1489143"/>
                  </a:lnTo>
                  <a:lnTo>
                    <a:pt x="1947122" y="1465371"/>
                  </a:lnTo>
                  <a:lnTo>
                    <a:pt x="1985069" y="1440627"/>
                  </a:lnTo>
                  <a:lnTo>
                    <a:pt x="2022321" y="1414927"/>
                  </a:lnTo>
                  <a:lnTo>
                    <a:pt x="2041367" y="1401042"/>
                  </a:lnTo>
                  <a:lnTo>
                    <a:pt x="1020531" y="0"/>
                  </a:lnTo>
                  <a:close/>
                </a:path>
              </a:pathLst>
            </a:custGeom>
            <a:solidFill>
              <a:srgbClr val="6E9862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59"/>
            <p:cNvSpPr/>
            <p:nvPr/>
          </p:nvSpPr>
          <p:spPr>
            <a:xfrm>
              <a:off x="3020382" y="3281017"/>
              <a:ext cx="1736089" cy="1942464"/>
            </a:xfrm>
            <a:custGeom>
              <a:rect b="b" l="l" r="r" t="t"/>
              <a:pathLst>
                <a:path extrusionOk="0" h="1942464" w="1736089">
                  <a:moveTo>
                    <a:pt x="1651264" y="0"/>
                  </a:moveTo>
                  <a:lnTo>
                    <a:pt x="0" y="539020"/>
                  </a:lnTo>
                  <a:lnTo>
                    <a:pt x="1016925" y="1942082"/>
                  </a:lnTo>
                  <a:lnTo>
                    <a:pt x="1040803" y="1924675"/>
                  </a:lnTo>
                  <a:lnTo>
                    <a:pt x="1076613" y="1897116"/>
                  </a:lnTo>
                  <a:lnTo>
                    <a:pt x="1111677" y="1868654"/>
                  </a:lnTo>
                  <a:lnTo>
                    <a:pt x="1145976" y="1839306"/>
                  </a:lnTo>
                  <a:lnTo>
                    <a:pt x="1179493" y="1809089"/>
                  </a:lnTo>
                  <a:lnTo>
                    <a:pt x="1212211" y="1778021"/>
                  </a:lnTo>
                  <a:lnTo>
                    <a:pt x="1244113" y="1746120"/>
                  </a:lnTo>
                  <a:lnTo>
                    <a:pt x="1275181" y="1713402"/>
                  </a:lnTo>
                  <a:lnTo>
                    <a:pt x="1305398" y="1679885"/>
                  </a:lnTo>
                  <a:lnTo>
                    <a:pt x="1334747" y="1645586"/>
                  </a:lnTo>
                  <a:lnTo>
                    <a:pt x="1363209" y="1610523"/>
                  </a:lnTo>
                  <a:lnTo>
                    <a:pt x="1390768" y="1574713"/>
                  </a:lnTo>
                  <a:lnTo>
                    <a:pt x="1417407" y="1538174"/>
                  </a:lnTo>
                  <a:lnTo>
                    <a:pt x="1443107" y="1500922"/>
                  </a:lnTo>
                  <a:lnTo>
                    <a:pt x="1467852" y="1462976"/>
                  </a:lnTo>
                  <a:lnTo>
                    <a:pt x="1491624" y="1424352"/>
                  </a:lnTo>
                  <a:lnTo>
                    <a:pt x="1514406" y="1385068"/>
                  </a:lnTo>
                  <a:lnTo>
                    <a:pt x="1536180" y="1345142"/>
                  </a:lnTo>
                  <a:lnTo>
                    <a:pt x="1556929" y="1304590"/>
                  </a:lnTo>
                  <a:lnTo>
                    <a:pt x="1576636" y="1263431"/>
                  </a:lnTo>
                  <a:lnTo>
                    <a:pt x="1595284" y="1221681"/>
                  </a:lnTo>
                  <a:lnTo>
                    <a:pt x="1612854" y="1179357"/>
                  </a:lnTo>
                  <a:lnTo>
                    <a:pt x="1629329" y="1136478"/>
                  </a:lnTo>
                  <a:lnTo>
                    <a:pt x="1644693" y="1093061"/>
                  </a:lnTo>
                  <a:lnTo>
                    <a:pt x="1658928" y="1049123"/>
                  </a:lnTo>
                  <a:lnTo>
                    <a:pt x="1672016" y="1004681"/>
                  </a:lnTo>
                  <a:lnTo>
                    <a:pt x="1683940" y="959753"/>
                  </a:lnTo>
                  <a:lnTo>
                    <a:pt x="1694682" y="914356"/>
                  </a:lnTo>
                  <a:lnTo>
                    <a:pt x="1704226" y="868507"/>
                  </a:lnTo>
                  <a:lnTo>
                    <a:pt x="1712554" y="822225"/>
                  </a:lnTo>
                  <a:lnTo>
                    <a:pt x="1719648" y="775525"/>
                  </a:lnTo>
                  <a:lnTo>
                    <a:pt x="1725491" y="728426"/>
                  </a:lnTo>
                  <a:lnTo>
                    <a:pt x="1730066" y="680946"/>
                  </a:lnTo>
                  <a:lnTo>
                    <a:pt x="1733356" y="633100"/>
                  </a:lnTo>
                  <a:lnTo>
                    <a:pt x="1735342" y="584908"/>
                  </a:lnTo>
                  <a:lnTo>
                    <a:pt x="1735972" y="539020"/>
                  </a:lnTo>
                  <a:lnTo>
                    <a:pt x="1736008" y="536386"/>
                  </a:lnTo>
                  <a:lnTo>
                    <a:pt x="1735342" y="487864"/>
                  </a:lnTo>
                  <a:lnTo>
                    <a:pt x="1733356" y="439672"/>
                  </a:lnTo>
                  <a:lnTo>
                    <a:pt x="1730066" y="391827"/>
                  </a:lnTo>
                  <a:lnTo>
                    <a:pt x="1725491" y="344347"/>
                  </a:lnTo>
                  <a:lnTo>
                    <a:pt x="1719648" y="297249"/>
                  </a:lnTo>
                  <a:lnTo>
                    <a:pt x="1712554" y="250550"/>
                  </a:lnTo>
                  <a:lnTo>
                    <a:pt x="1704226" y="204268"/>
                  </a:lnTo>
                  <a:lnTo>
                    <a:pt x="1694682" y="158420"/>
                  </a:lnTo>
                  <a:lnTo>
                    <a:pt x="1683940" y="113023"/>
                  </a:lnTo>
                  <a:lnTo>
                    <a:pt x="1672016" y="68096"/>
                  </a:lnTo>
                  <a:lnTo>
                    <a:pt x="1658928" y="23654"/>
                  </a:lnTo>
                  <a:lnTo>
                    <a:pt x="1651264" y="0"/>
                  </a:lnTo>
                  <a:close/>
                </a:path>
              </a:pathLst>
            </a:custGeom>
            <a:solidFill>
              <a:srgbClr val="0091A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59"/>
            <p:cNvSpPr/>
            <p:nvPr/>
          </p:nvSpPr>
          <p:spPr>
            <a:xfrm>
              <a:off x="3019735" y="2083935"/>
              <a:ext cx="1654810" cy="1739900"/>
            </a:xfrm>
            <a:custGeom>
              <a:rect b="b" l="l" r="r" t="t"/>
              <a:pathLst>
                <a:path extrusionOk="0" h="1739900" w="1654810">
                  <a:moveTo>
                    <a:pt x="6236" y="0"/>
                  </a:moveTo>
                  <a:lnTo>
                    <a:pt x="0" y="0"/>
                  </a:lnTo>
                  <a:lnTo>
                    <a:pt x="2367" y="1739271"/>
                  </a:lnTo>
                  <a:lnTo>
                    <a:pt x="1654348" y="1204604"/>
                  </a:lnTo>
                  <a:lnTo>
                    <a:pt x="1645340" y="1176799"/>
                  </a:lnTo>
                  <a:lnTo>
                    <a:pt x="1629976" y="1133382"/>
                  </a:lnTo>
                  <a:lnTo>
                    <a:pt x="1613500" y="1090504"/>
                  </a:lnTo>
                  <a:lnTo>
                    <a:pt x="1595930" y="1048181"/>
                  </a:lnTo>
                  <a:lnTo>
                    <a:pt x="1577283" y="1006431"/>
                  </a:lnTo>
                  <a:lnTo>
                    <a:pt x="1557576" y="965272"/>
                  </a:lnTo>
                  <a:lnTo>
                    <a:pt x="1536827" y="924721"/>
                  </a:lnTo>
                  <a:lnTo>
                    <a:pt x="1515052" y="884795"/>
                  </a:lnTo>
                  <a:lnTo>
                    <a:pt x="1492271" y="845511"/>
                  </a:lnTo>
                  <a:lnTo>
                    <a:pt x="1468499" y="806888"/>
                  </a:lnTo>
                  <a:lnTo>
                    <a:pt x="1443754" y="768942"/>
                  </a:lnTo>
                  <a:lnTo>
                    <a:pt x="1418053" y="731690"/>
                  </a:lnTo>
                  <a:lnTo>
                    <a:pt x="1391415" y="695151"/>
                  </a:lnTo>
                  <a:lnTo>
                    <a:pt x="1363856" y="659341"/>
                  </a:lnTo>
                  <a:lnTo>
                    <a:pt x="1335393" y="624279"/>
                  </a:lnTo>
                  <a:lnTo>
                    <a:pt x="1306045" y="589980"/>
                  </a:lnTo>
                  <a:lnTo>
                    <a:pt x="1275828" y="556463"/>
                  </a:lnTo>
                  <a:lnTo>
                    <a:pt x="1244760" y="523745"/>
                  </a:lnTo>
                  <a:lnTo>
                    <a:pt x="1212858" y="491844"/>
                  </a:lnTo>
                  <a:lnTo>
                    <a:pt x="1180140" y="460776"/>
                  </a:lnTo>
                  <a:lnTo>
                    <a:pt x="1146622" y="430560"/>
                  </a:lnTo>
                  <a:lnTo>
                    <a:pt x="1112323" y="401212"/>
                  </a:lnTo>
                  <a:lnTo>
                    <a:pt x="1077260" y="372750"/>
                  </a:lnTo>
                  <a:lnTo>
                    <a:pt x="1041450" y="345191"/>
                  </a:lnTo>
                  <a:lnTo>
                    <a:pt x="1004910" y="318553"/>
                  </a:lnTo>
                  <a:lnTo>
                    <a:pt x="967658" y="292853"/>
                  </a:lnTo>
                  <a:lnTo>
                    <a:pt x="929712" y="268109"/>
                  </a:lnTo>
                  <a:lnTo>
                    <a:pt x="891088" y="244337"/>
                  </a:lnTo>
                  <a:lnTo>
                    <a:pt x="851804" y="221556"/>
                  </a:lnTo>
                  <a:lnTo>
                    <a:pt x="811877" y="199782"/>
                  </a:lnTo>
                  <a:lnTo>
                    <a:pt x="771325" y="179033"/>
                  </a:lnTo>
                  <a:lnTo>
                    <a:pt x="730165" y="159326"/>
                  </a:lnTo>
                  <a:lnTo>
                    <a:pt x="688415" y="140679"/>
                  </a:lnTo>
                  <a:lnTo>
                    <a:pt x="646091" y="123109"/>
                  </a:lnTo>
                  <a:lnTo>
                    <a:pt x="603212" y="106634"/>
                  </a:lnTo>
                  <a:lnTo>
                    <a:pt x="559795" y="91270"/>
                  </a:lnTo>
                  <a:lnTo>
                    <a:pt x="515856" y="77036"/>
                  </a:lnTo>
                  <a:lnTo>
                    <a:pt x="471414" y="63948"/>
                  </a:lnTo>
                  <a:lnTo>
                    <a:pt x="426486" y="52024"/>
                  </a:lnTo>
                  <a:lnTo>
                    <a:pt x="381088" y="41282"/>
                  </a:lnTo>
                  <a:lnTo>
                    <a:pt x="335240" y="31738"/>
                  </a:lnTo>
                  <a:lnTo>
                    <a:pt x="288957" y="23411"/>
                  </a:lnTo>
                  <a:lnTo>
                    <a:pt x="242257" y="16317"/>
                  </a:lnTo>
                  <a:lnTo>
                    <a:pt x="195159" y="10473"/>
                  </a:lnTo>
                  <a:lnTo>
                    <a:pt x="147678" y="5898"/>
                  </a:lnTo>
                  <a:lnTo>
                    <a:pt x="99833" y="2609"/>
                  </a:lnTo>
                  <a:lnTo>
                    <a:pt x="51640" y="623"/>
                  </a:lnTo>
                  <a:lnTo>
                    <a:pt x="6236" y="0"/>
                  </a:lnTo>
                  <a:close/>
                </a:path>
              </a:pathLst>
            </a:custGeom>
            <a:solidFill>
              <a:srgbClr val="5D797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59"/>
            <p:cNvSpPr/>
            <p:nvPr/>
          </p:nvSpPr>
          <p:spPr>
            <a:xfrm>
              <a:off x="1371919" y="2083957"/>
              <a:ext cx="1656080" cy="1738629"/>
            </a:xfrm>
            <a:custGeom>
              <a:rect b="b" l="l" r="r" t="t"/>
              <a:pathLst>
                <a:path extrusionOk="0" h="1738629" w="1656080">
                  <a:moveTo>
                    <a:pt x="1655728" y="0"/>
                  </a:moveTo>
                  <a:lnTo>
                    <a:pt x="1646140" y="0"/>
                  </a:lnTo>
                  <a:lnTo>
                    <a:pt x="1602412" y="600"/>
                  </a:lnTo>
                  <a:lnTo>
                    <a:pt x="1554220" y="2586"/>
                  </a:lnTo>
                  <a:lnTo>
                    <a:pt x="1506376" y="5875"/>
                  </a:lnTo>
                  <a:lnTo>
                    <a:pt x="1458895" y="10450"/>
                  </a:lnTo>
                  <a:lnTo>
                    <a:pt x="1411797" y="16294"/>
                  </a:lnTo>
                  <a:lnTo>
                    <a:pt x="1365098" y="23388"/>
                  </a:lnTo>
                  <a:lnTo>
                    <a:pt x="1318816" y="31715"/>
                  </a:lnTo>
                  <a:lnTo>
                    <a:pt x="1272968" y="41259"/>
                  </a:lnTo>
                  <a:lnTo>
                    <a:pt x="1227572" y="52001"/>
                  </a:lnTo>
                  <a:lnTo>
                    <a:pt x="1182644" y="63925"/>
                  </a:lnTo>
                  <a:lnTo>
                    <a:pt x="1138202" y="77013"/>
                  </a:lnTo>
                  <a:lnTo>
                    <a:pt x="1094265" y="91247"/>
                  </a:lnTo>
                  <a:lnTo>
                    <a:pt x="1050848" y="106611"/>
                  </a:lnTo>
                  <a:lnTo>
                    <a:pt x="1007969" y="123086"/>
                  </a:lnTo>
                  <a:lnTo>
                    <a:pt x="965646" y="140656"/>
                  </a:lnTo>
                  <a:lnTo>
                    <a:pt x="923897" y="159303"/>
                  </a:lnTo>
                  <a:lnTo>
                    <a:pt x="882737" y="179010"/>
                  </a:lnTo>
                  <a:lnTo>
                    <a:pt x="842186" y="199759"/>
                  </a:lnTo>
                  <a:lnTo>
                    <a:pt x="802260" y="221533"/>
                  </a:lnTo>
                  <a:lnTo>
                    <a:pt x="762976" y="244314"/>
                  </a:lnTo>
                  <a:lnTo>
                    <a:pt x="724353" y="268086"/>
                  </a:lnTo>
                  <a:lnTo>
                    <a:pt x="686407" y="292830"/>
                  </a:lnTo>
                  <a:lnTo>
                    <a:pt x="649155" y="318530"/>
                  </a:lnTo>
                  <a:lnTo>
                    <a:pt x="612616" y="345168"/>
                  </a:lnTo>
                  <a:lnTo>
                    <a:pt x="576807" y="372727"/>
                  </a:lnTo>
                  <a:lnTo>
                    <a:pt x="541744" y="401189"/>
                  </a:lnTo>
                  <a:lnTo>
                    <a:pt x="507445" y="430537"/>
                  </a:lnTo>
                  <a:lnTo>
                    <a:pt x="473929" y="460753"/>
                  </a:lnTo>
                  <a:lnTo>
                    <a:pt x="441211" y="491821"/>
                  </a:lnTo>
                  <a:lnTo>
                    <a:pt x="409309" y="523722"/>
                  </a:lnTo>
                  <a:lnTo>
                    <a:pt x="378242" y="556440"/>
                  </a:lnTo>
                  <a:lnTo>
                    <a:pt x="348025" y="589957"/>
                  </a:lnTo>
                  <a:lnTo>
                    <a:pt x="318677" y="624256"/>
                  </a:lnTo>
                  <a:lnTo>
                    <a:pt x="290215" y="659318"/>
                  </a:lnTo>
                  <a:lnTo>
                    <a:pt x="262657" y="695128"/>
                  </a:lnTo>
                  <a:lnTo>
                    <a:pt x="236019" y="731667"/>
                  </a:lnTo>
                  <a:lnTo>
                    <a:pt x="210319" y="768919"/>
                  </a:lnTo>
                  <a:lnTo>
                    <a:pt x="185574" y="806865"/>
                  </a:lnTo>
                  <a:lnTo>
                    <a:pt x="161802" y="845488"/>
                  </a:lnTo>
                  <a:lnTo>
                    <a:pt x="139021" y="884772"/>
                  </a:lnTo>
                  <a:lnTo>
                    <a:pt x="117247" y="924698"/>
                  </a:lnTo>
                  <a:lnTo>
                    <a:pt x="96498" y="965249"/>
                  </a:lnTo>
                  <a:lnTo>
                    <a:pt x="76791" y="1006408"/>
                  </a:lnTo>
                  <a:lnTo>
                    <a:pt x="58144" y="1048158"/>
                  </a:lnTo>
                  <a:lnTo>
                    <a:pt x="40575" y="1090481"/>
                  </a:lnTo>
                  <a:lnTo>
                    <a:pt x="24099" y="1133359"/>
                  </a:lnTo>
                  <a:lnTo>
                    <a:pt x="8736" y="1176776"/>
                  </a:lnTo>
                  <a:lnTo>
                    <a:pt x="0" y="1203742"/>
                  </a:lnTo>
                  <a:lnTo>
                    <a:pt x="1653737" y="1738589"/>
                  </a:lnTo>
                  <a:lnTo>
                    <a:pt x="1654349" y="1203742"/>
                  </a:lnTo>
                  <a:lnTo>
                    <a:pt x="1654430" y="1133359"/>
                  </a:lnTo>
                  <a:lnTo>
                    <a:pt x="1654528" y="1048158"/>
                  </a:lnTo>
                  <a:lnTo>
                    <a:pt x="1654622" y="965249"/>
                  </a:lnTo>
                  <a:lnTo>
                    <a:pt x="1654715" y="884772"/>
                  </a:lnTo>
                  <a:lnTo>
                    <a:pt x="1654804" y="806865"/>
                  </a:lnTo>
                  <a:lnTo>
                    <a:pt x="1654890" y="731667"/>
                  </a:lnTo>
                  <a:lnTo>
                    <a:pt x="1655013" y="624256"/>
                  </a:lnTo>
                  <a:lnTo>
                    <a:pt x="1655128" y="523722"/>
                  </a:lnTo>
                  <a:lnTo>
                    <a:pt x="1655235" y="430537"/>
                  </a:lnTo>
                  <a:lnTo>
                    <a:pt x="1655333" y="345168"/>
                  </a:lnTo>
                  <a:lnTo>
                    <a:pt x="1655448" y="244314"/>
                  </a:lnTo>
                  <a:lnTo>
                    <a:pt x="1655567" y="140656"/>
                  </a:lnTo>
                  <a:lnTo>
                    <a:pt x="1655692" y="31715"/>
                  </a:lnTo>
                  <a:lnTo>
                    <a:pt x="1655728" y="0"/>
                  </a:lnTo>
                  <a:close/>
                </a:path>
              </a:pathLst>
            </a:custGeom>
            <a:solidFill>
              <a:srgbClr val="007EA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59"/>
            <p:cNvSpPr/>
            <p:nvPr/>
          </p:nvSpPr>
          <p:spPr>
            <a:xfrm>
              <a:off x="1289342" y="3280175"/>
              <a:ext cx="1737360" cy="1943735"/>
            </a:xfrm>
            <a:custGeom>
              <a:rect b="b" l="l" r="r" t="t"/>
              <a:pathLst>
                <a:path extrusionOk="0" h="1943735" w="1737360">
                  <a:moveTo>
                    <a:pt x="85015" y="0"/>
                  </a:moveTo>
                  <a:lnTo>
                    <a:pt x="63991" y="68939"/>
                  </a:lnTo>
                  <a:lnTo>
                    <a:pt x="52067" y="113866"/>
                  </a:lnTo>
                  <a:lnTo>
                    <a:pt x="41325" y="159263"/>
                  </a:lnTo>
                  <a:lnTo>
                    <a:pt x="31781" y="205111"/>
                  </a:lnTo>
                  <a:lnTo>
                    <a:pt x="23454" y="251393"/>
                  </a:lnTo>
                  <a:lnTo>
                    <a:pt x="16359" y="298092"/>
                  </a:lnTo>
                  <a:lnTo>
                    <a:pt x="10516" y="345190"/>
                  </a:lnTo>
                  <a:lnTo>
                    <a:pt x="5941" y="392670"/>
                  </a:lnTo>
                  <a:lnTo>
                    <a:pt x="2652" y="440515"/>
                  </a:lnTo>
                  <a:lnTo>
                    <a:pt x="665" y="488707"/>
                  </a:lnTo>
                  <a:lnTo>
                    <a:pt x="0" y="537228"/>
                  </a:lnTo>
                  <a:lnTo>
                    <a:pt x="665" y="585751"/>
                  </a:lnTo>
                  <a:lnTo>
                    <a:pt x="2652" y="633943"/>
                  </a:lnTo>
                  <a:lnTo>
                    <a:pt x="5941" y="681789"/>
                  </a:lnTo>
                  <a:lnTo>
                    <a:pt x="10516" y="729269"/>
                  </a:lnTo>
                  <a:lnTo>
                    <a:pt x="16359" y="776368"/>
                  </a:lnTo>
                  <a:lnTo>
                    <a:pt x="23454" y="823067"/>
                  </a:lnTo>
                  <a:lnTo>
                    <a:pt x="31781" y="869350"/>
                  </a:lnTo>
                  <a:lnTo>
                    <a:pt x="41325" y="915198"/>
                  </a:lnTo>
                  <a:lnTo>
                    <a:pt x="52067" y="960596"/>
                  </a:lnTo>
                  <a:lnTo>
                    <a:pt x="63991" y="1005524"/>
                  </a:lnTo>
                  <a:lnTo>
                    <a:pt x="77079" y="1049966"/>
                  </a:lnTo>
                  <a:lnTo>
                    <a:pt x="91313" y="1093904"/>
                  </a:lnTo>
                  <a:lnTo>
                    <a:pt x="106677" y="1137321"/>
                  </a:lnTo>
                  <a:lnTo>
                    <a:pt x="123152" y="1180200"/>
                  </a:lnTo>
                  <a:lnTo>
                    <a:pt x="140722" y="1222523"/>
                  </a:lnTo>
                  <a:lnTo>
                    <a:pt x="159369" y="1264274"/>
                  </a:lnTo>
                  <a:lnTo>
                    <a:pt x="179076" y="1305433"/>
                  </a:lnTo>
                  <a:lnTo>
                    <a:pt x="199825" y="1345985"/>
                  </a:lnTo>
                  <a:lnTo>
                    <a:pt x="221598" y="1385911"/>
                  </a:lnTo>
                  <a:lnTo>
                    <a:pt x="244380" y="1425195"/>
                  </a:lnTo>
                  <a:lnTo>
                    <a:pt x="268152" y="1463819"/>
                  </a:lnTo>
                  <a:lnTo>
                    <a:pt x="292896" y="1501765"/>
                  </a:lnTo>
                  <a:lnTo>
                    <a:pt x="318596" y="1539017"/>
                  </a:lnTo>
                  <a:lnTo>
                    <a:pt x="345234" y="1575556"/>
                  </a:lnTo>
                  <a:lnTo>
                    <a:pt x="372793" y="1611366"/>
                  </a:lnTo>
                  <a:lnTo>
                    <a:pt x="401255" y="1646429"/>
                  </a:lnTo>
                  <a:lnTo>
                    <a:pt x="430603" y="1680728"/>
                  </a:lnTo>
                  <a:lnTo>
                    <a:pt x="460819" y="1714245"/>
                  </a:lnTo>
                  <a:lnTo>
                    <a:pt x="491887" y="1746963"/>
                  </a:lnTo>
                  <a:lnTo>
                    <a:pt x="523788" y="1778864"/>
                  </a:lnTo>
                  <a:lnTo>
                    <a:pt x="556506" y="1809932"/>
                  </a:lnTo>
                  <a:lnTo>
                    <a:pt x="590023" y="1840149"/>
                  </a:lnTo>
                  <a:lnTo>
                    <a:pt x="624321" y="1869497"/>
                  </a:lnTo>
                  <a:lnTo>
                    <a:pt x="659384" y="1897959"/>
                  </a:lnTo>
                  <a:lnTo>
                    <a:pt x="695194" y="1925517"/>
                  </a:lnTo>
                  <a:lnTo>
                    <a:pt x="719375" y="1943147"/>
                  </a:lnTo>
                  <a:lnTo>
                    <a:pt x="1736784" y="538789"/>
                  </a:lnTo>
                  <a:lnTo>
                    <a:pt x="85015" y="0"/>
                  </a:lnTo>
                  <a:close/>
                </a:path>
              </a:pathLst>
            </a:custGeom>
            <a:solidFill>
              <a:srgbClr val="00866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59"/>
            <p:cNvSpPr/>
            <p:nvPr/>
          </p:nvSpPr>
          <p:spPr>
            <a:xfrm>
              <a:off x="2334078" y="3128625"/>
              <a:ext cx="1377950" cy="1377950"/>
            </a:xfrm>
            <a:custGeom>
              <a:rect b="b" l="l" r="r" t="t"/>
              <a:pathLst>
                <a:path extrusionOk="0" h="1377950" w="1377950">
                  <a:moveTo>
                    <a:pt x="688784" y="0"/>
                  </a:moveTo>
                  <a:lnTo>
                    <a:pt x="641626" y="1588"/>
                  </a:lnTo>
                  <a:lnTo>
                    <a:pt x="595320" y="6287"/>
                  </a:lnTo>
                  <a:lnTo>
                    <a:pt x="549970" y="13993"/>
                  </a:lnTo>
                  <a:lnTo>
                    <a:pt x="505679" y="24603"/>
                  </a:lnTo>
                  <a:lnTo>
                    <a:pt x="462547" y="38015"/>
                  </a:lnTo>
                  <a:lnTo>
                    <a:pt x="420679" y="54126"/>
                  </a:lnTo>
                  <a:lnTo>
                    <a:pt x="380176" y="72834"/>
                  </a:lnTo>
                  <a:lnTo>
                    <a:pt x="341142" y="94036"/>
                  </a:lnTo>
                  <a:lnTo>
                    <a:pt x="303679" y="117630"/>
                  </a:lnTo>
                  <a:lnTo>
                    <a:pt x="267889" y="143513"/>
                  </a:lnTo>
                  <a:lnTo>
                    <a:pt x="233876" y="171583"/>
                  </a:lnTo>
                  <a:lnTo>
                    <a:pt x="201741" y="201736"/>
                  </a:lnTo>
                  <a:lnTo>
                    <a:pt x="171587" y="233870"/>
                  </a:lnTo>
                  <a:lnTo>
                    <a:pt x="143517" y="267884"/>
                  </a:lnTo>
                  <a:lnTo>
                    <a:pt x="117634" y="303673"/>
                  </a:lnTo>
                  <a:lnTo>
                    <a:pt x="94039" y="341137"/>
                  </a:lnTo>
                  <a:lnTo>
                    <a:pt x="72836" y="380171"/>
                  </a:lnTo>
                  <a:lnTo>
                    <a:pt x="54128" y="420674"/>
                  </a:lnTo>
                  <a:lnTo>
                    <a:pt x="38016" y="462542"/>
                  </a:lnTo>
                  <a:lnTo>
                    <a:pt x="24604" y="505674"/>
                  </a:lnTo>
                  <a:lnTo>
                    <a:pt x="13993" y="549967"/>
                  </a:lnTo>
                  <a:lnTo>
                    <a:pt x="6287" y="595318"/>
                  </a:lnTo>
                  <a:lnTo>
                    <a:pt x="1589" y="641624"/>
                  </a:lnTo>
                  <a:lnTo>
                    <a:pt x="0" y="688784"/>
                  </a:lnTo>
                  <a:lnTo>
                    <a:pt x="1589" y="735941"/>
                  </a:lnTo>
                  <a:lnTo>
                    <a:pt x="6287" y="782245"/>
                  </a:lnTo>
                  <a:lnTo>
                    <a:pt x="13993" y="827593"/>
                  </a:lnTo>
                  <a:lnTo>
                    <a:pt x="24604" y="871884"/>
                  </a:lnTo>
                  <a:lnTo>
                    <a:pt x="38016" y="915014"/>
                  </a:lnTo>
                  <a:lnTo>
                    <a:pt x="54128" y="956882"/>
                  </a:lnTo>
                  <a:lnTo>
                    <a:pt x="72836" y="997383"/>
                  </a:lnTo>
                  <a:lnTo>
                    <a:pt x="94039" y="1036417"/>
                  </a:lnTo>
                  <a:lnTo>
                    <a:pt x="117634" y="1073879"/>
                  </a:lnTo>
                  <a:lnTo>
                    <a:pt x="143517" y="1109669"/>
                  </a:lnTo>
                  <a:lnTo>
                    <a:pt x="171587" y="1143682"/>
                  </a:lnTo>
                  <a:lnTo>
                    <a:pt x="201741" y="1175816"/>
                  </a:lnTo>
                  <a:lnTo>
                    <a:pt x="233876" y="1205970"/>
                  </a:lnTo>
                  <a:lnTo>
                    <a:pt x="267889" y="1234039"/>
                  </a:lnTo>
                  <a:lnTo>
                    <a:pt x="303679" y="1259922"/>
                  </a:lnTo>
                  <a:lnTo>
                    <a:pt x="341142" y="1283517"/>
                  </a:lnTo>
                  <a:lnTo>
                    <a:pt x="380176" y="1304719"/>
                  </a:lnTo>
                  <a:lnTo>
                    <a:pt x="420679" y="1323428"/>
                  </a:lnTo>
                  <a:lnTo>
                    <a:pt x="462547" y="1339539"/>
                  </a:lnTo>
                  <a:lnTo>
                    <a:pt x="505679" y="1352952"/>
                  </a:lnTo>
                  <a:lnTo>
                    <a:pt x="549970" y="1363562"/>
                  </a:lnTo>
                  <a:lnTo>
                    <a:pt x="595320" y="1371268"/>
                  </a:lnTo>
                  <a:lnTo>
                    <a:pt x="641626" y="1375967"/>
                  </a:lnTo>
                  <a:lnTo>
                    <a:pt x="688784" y="1377556"/>
                  </a:lnTo>
                  <a:lnTo>
                    <a:pt x="735942" y="1375967"/>
                  </a:lnTo>
                  <a:lnTo>
                    <a:pt x="782247" y="1371268"/>
                  </a:lnTo>
                  <a:lnTo>
                    <a:pt x="827597" y="1363562"/>
                  </a:lnTo>
                  <a:lnTo>
                    <a:pt x="871889" y="1352952"/>
                  </a:lnTo>
                  <a:lnTo>
                    <a:pt x="915019" y="1339539"/>
                  </a:lnTo>
                  <a:lnTo>
                    <a:pt x="956887" y="1323428"/>
                  </a:lnTo>
                  <a:lnTo>
                    <a:pt x="997389" y="1304719"/>
                  </a:lnTo>
                  <a:lnTo>
                    <a:pt x="1036423" y="1283517"/>
                  </a:lnTo>
                  <a:lnTo>
                    <a:pt x="1073885" y="1259922"/>
                  </a:lnTo>
                  <a:lnTo>
                    <a:pt x="1109674" y="1234039"/>
                  </a:lnTo>
                  <a:lnTo>
                    <a:pt x="1143687" y="1205970"/>
                  </a:lnTo>
                  <a:lnTo>
                    <a:pt x="1175821" y="1175816"/>
                  </a:lnTo>
                  <a:lnTo>
                    <a:pt x="1205974" y="1143682"/>
                  </a:lnTo>
                  <a:lnTo>
                    <a:pt x="1234043" y="1109669"/>
                  </a:lnTo>
                  <a:lnTo>
                    <a:pt x="1259926" y="1073879"/>
                  </a:lnTo>
                  <a:lnTo>
                    <a:pt x="1283519" y="1036417"/>
                  </a:lnTo>
                  <a:lnTo>
                    <a:pt x="1304721" y="997383"/>
                  </a:lnTo>
                  <a:lnTo>
                    <a:pt x="1323429" y="956882"/>
                  </a:lnTo>
                  <a:lnTo>
                    <a:pt x="1339541" y="915014"/>
                  </a:lnTo>
                  <a:lnTo>
                    <a:pt x="1352953" y="871884"/>
                  </a:lnTo>
                  <a:lnTo>
                    <a:pt x="1363563" y="827593"/>
                  </a:lnTo>
                  <a:lnTo>
                    <a:pt x="1371268" y="782245"/>
                  </a:lnTo>
                  <a:lnTo>
                    <a:pt x="1375967" y="735941"/>
                  </a:lnTo>
                  <a:lnTo>
                    <a:pt x="1377556" y="688784"/>
                  </a:lnTo>
                  <a:lnTo>
                    <a:pt x="1375967" y="641624"/>
                  </a:lnTo>
                  <a:lnTo>
                    <a:pt x="1371268" y="595318"/>
                  </a:lnTo>
                  <a:lnTo>
                    <a:pt x="1363563" y="549967"/>
                  </a:lnTo>
                  <a:lnTo>
                    <a:pt x="1352953" y="505674"/>
                  </a:lnTo>
                  <a:lnTo>
                    <a:pt x="1339541" y="462542"/>
                  </a:lnTo>
                  <a:lnTo>
                    <a:pt x="1323429" y="420674"/>
                  </a:lnTo>
                  <a:lnTo>
                    <a:pt x="1304721" y="380171"/>
                  </a:lnTo>
                  <a:lnTo>
                    <a:pt x="1283519" y="341137"/>
                  </a:lnTo>
                  <a:lnTo>
                    <a:pt x="1259926" y="303673"/>
                  </a:lnTo>
                  <a:lnTo>
                    <a:pt x="1234043" y="267884"/>
                  </a:lnTo>
                  <a:lnTo>
                    <a:pt x="1205974" y="233870"/>
                  </a:lnTo>
                  <a:lnTo>
                    <a:pt x="1175821" y="201736"/>
                  </a:lnTo>
                  <a:lnTo>
                    <a:pt x="1143687" y="171583"/>
                  </a:lnTo>
                  <a:lnTo>
                    <a:pt x="1109674" y="143513"/>
                  </a:lnTo>
                  <a:lnTo>
                    <a:pt x="1073885" y="117630"/>
                  </a:lnTo>
                  <a:lnTo>
                    <a:pt x="1036423" y="94036"/>
                  </a:lnTo>
                  <a:lnTo>
                    <a:pt x="997389" y="72834"/>
                  </a:lnTo>
                  <a:lnTo>
                    <a:pt x="956887" y="54126"/>
                  </a:lnTo>
                  <a:lnTo>
                    <a:pt x="915019" y="38015"/>
                  </a:lnTo>
                  <a:lnTo>
                    <a:pt x="871889" y="24603"/>
                  </a:lnTo>
                  <a:lnTo>
                    <a:pt x="827597" y="13993"/>
                  </a:lnTo>
                  <a:lnTo>
                    <a:pt x="782247" y="6287"/>
                  </a:lnTo>
                  <a:lnTo>
                    <a:pt x="735942" y="1588"/>
                  </a:lnTo>
                  <a:lnTo>
                    <a:pt x="688784" y="0"/>
                  </a:lnTo>
                  <a:close/>
                </a:path>
              </a:pathLst>
            </a:custGeom>
            <a:solidFill>
              <a:srgbClr val="00656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8" name="Google Shape;398;p59"/>
          <p:cNvSpPr/>
          <p:nvPr/>
        </p:nvSpPr>
        <p:spPr>
          <a:xfrm>
            <a:off x="4710499" y="640126"/>
            <a:ext cx="2806700" cy="3997604"/>
          </a:xfrm>
          <a:custGeom>
            <a:rect b="b" l="l" r="r" t="t"/>
            <a:pathLst>
              <a:path extrusionOk="0" h="5878830" w="4127500">
                <a:moveTo>
                  <a:pt x="0" y="5878677"/>
                </a:moveTo>
                <a:lnTo>
                  <a:pt x="4127296" y="5878677"/>
                </a:lnTo>
                <a:lnTo>
                  <a:pt x="4127296" y="0"/>
                </a:lnTo>
                <a:lnTo>
                  <a:pt x="0" y="0"/>
                </a:lnTo>
                <a:lnTo>
                  <a:pt x="0" y="5878677"/>
                </a:lnTo>
                <a:close/>
              </a:path>
            </a:pathLst>
          </a:custGeom>
          <a:noFill/>
          <a:ln cap="flat" cmpd="sng" w="76200">
            <a:solidFill>
              <a:srgbClr val="D3F7D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59"/>
          <p:cNvSpPr txBox="1"/>
          <p:nvPr/>
        </p:nvSpPr>
        <p:spPr>
          <a:xfrm>
            <a:off x="1612610" y="594406"/>
            <a:ext cx="2832900" cy="6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4325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700" u="sng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Palvelukartta</a:t>
            </a:r>
            <a:endParaRPr sz="7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12700" marR="0" rtl="0" algn="l">
              <a:lnSpc>
                <a:spcPct val="1061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fi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Kaaviossa (s. 86–87) on määritelty viitearkkitehtuurin kannalta keskeiset palvelualueet. Palvelualueet on jaettu edelleen palve­luihin ja palveluprosesseihin, jotka eivät näy kaaviossa. Läpileik­kaavat palvelut on sijoitettu keskelle muita palvelualueita.</a:t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59"/>
          <p:cNvSpPr txBox="1"/>
          <p:nvPr/>
        </p:nvSpPr>
        <p:spPr>
          <a:xfrm>
            <a:off x="2626975" y="3242950"/>
            <a:ext cx="8070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825">
            <a:spAutoFit/>
          </a:bodyPr>
          <a:lstStyle/>
          <a:p>
            <a:pPr indent="38100" lvl="0" marL="12700" marR="0" rtl="0" algn="l">
              <a:lnSpc>
                <a:spcPct val="1171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7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Oppiminen ja oppimateriaalit</a:t>
            </a:r>
            <a:endParaRPr sz="7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01" name="Google Shape;401;p59"/>
          <p:cNvSpPr txBox="1"/>
          <p:nvPr/>
        </p:nvSpPr>
        <p:spPr>
          <a:xfrm>
            <a:off x="1927100" y="2594450"/>
            <a:ext cx="6210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825">
            <a:spAutoFit/>
          </a:bodyPr>
          <a:lstStyle/>
          <a:p>
            <a:pPr indent="0" lvl="0" marL="12700" marR="0" rtl="0" algn="ctr">
              <a:lnSpc>
                <a:spcPct val="1171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7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Osallistavan tieteen palvelualue</a:t>
            </a:r>
            <a:endParaRPr sz="7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02" name="Google Shape;402;p59"/>
          <p:cNvSpPr txBox="1"/>
          <p:nvPr/>
        </p:nvSpPr>
        <p:spPr>
          <a:xfrm>
            <a:off x="3535474" y="2669450"/>
            <a:ext cx="5559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825">
            <a:spAutoFit/>
          </a:bodyPr>
          <a:lstStyle/>
          <a:p>
            <a:pPr indent="25400" lvl="0" marL="12700" marR="0" rtl="0" algn="l">
              <a:lnSpc>
                <a:spcPct val="1171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7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Julkaisut ja teokset</a:t>
            </a:r>
            <a:endParaRPr sz="7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03" name="Google Shape;403;p59"/>
          <p:cNvSpPr txBox="1"/>
          <p:nvPr/>
        </p:nvSpPr>
        <p:spPr>
          <a:xfrm>
            <a:off x="3068851" y="1780324"/>
            <a:ext cx="6684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825">
            <a:spAutoFit/>
          </a:bodyPr>
          <a:lstStyle/>
          <a:p>
            <a:pPr indent="50800" lvl="0" marL="12700" marR="0" rtl="0" algn="just">
              <a:lnSpc>
                <a:spcPct val="1171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7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Tutkimus- aineistot ja </a:t>
            </a:r>
            <a:r>
              <a:rPr lang="fi" sz="7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menetelmät</a:t>
            </a:r>
            <a:endParaRPr sz="7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04" name="Google Shape;404;p59"/>
          <p:cNvSpPr txBox="1"/>
          <p:nvPr/>
        </p:nvSpPr>
        <p:spPr>
          <a:xfrm>
            <a:off x="2196400" y="1780327"/>
            <a:ext cx="6210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825">
            <a:spAutoFit/>
          </a:bodyPr>
          <a:lstStyle/>
          <a:p>
            <a:pPr indent="-88900" lvl="0" marL="101600" marR="0" rtl="0" algn="l">
              <a:lnSpc>
                <a:spcPct val="1171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7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Vastuullinen arviointi</a:t>
            </a:r>
            <a:endParaRPr sz="7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05" name="Google Shape;405;p59"/>
          <p:cNvSpPr txBox="1"/>
          <p:nvPr/>
        </p:nvSpPr>
        <p:spPr>
          <a:xfrm>
            <a:off x="2661874" y="2468325"/>
            <a:ext cx="8070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825">
            <a:spAutoFit/>
          </a:bodyPr>
          <a:lstStyle/>
          <a:p>
            <a:pPr indent="-139700" lvl="0" marL="152400" marR="0" rtl="0" algn="l">
              <a:lnSpc>
                <a:spcPct val="1171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7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Läpileikkaavat palvelut</a:t>
            </a:r>
            <a:endParaRPr sz="7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06" name="Google Shape;406;p59"/>
          <p:cNvSpPr txBox="1"/>
          <p:nvPr/>
        </p:nvSpPr>
        <p:spPr>
          <a:xfrm>
            <a:off x="1855615" y="3796272"/>
            <a:ext cx="2357700" cy="7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975">
            <a:spAutoFit/>
          </a:bodyPr>
          <a:lstStyle/>
          <a:p>
            <a:pPr indent="0" lvl="0" marL="127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i" sz="1000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MITÄ OPIMME?</a:t>
            </a:r>
            <a:endParaRPr sz="10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12700" marR="0" rtl="0" algn="l">
              <a:lnSpc>
                <a:spcPct val="1028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fi" sz="700">
                <a:solidFill>
                  <a:srgbClr val="006568"/>
                </a:solidFill>
                <a:latin typeface="Arial Black"/>
                <a:ea typeface="Arial Black"/>
                <a:cs typeface="Arial Black"/>
                <a:sym typeface="Arial Black"/>
              </a:rPr>
              <a:t>LÄPILEIKKAAVIEN PALVELUIDEN </a:t>
            </a:r>
            <a:r>
              <a:rPr lang="fi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suuri määrä suhteessa muihin palvelualueisiin kertoo siitä, että yksittäisillä avoi­men tieteen ja tutkimuksen palvelualueilla on loppujen lopuksi erittäin paljon yhteistä.</a:t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59"/>
          <p:cNvSpPr txBox="1"/>
          <p:nvPr/>
        </p:nvSpPr>
        <p:spPr>
          <a:xfrm>
            <a:off x="4897496" y="802398"/>
            <a:ext cx="2415900" cy="3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625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700">
                <a:solidFill>
                  <a:srgbClr val="575756"/>
                </a:solidFill>
                <a:latin typeface="Arial Black"/>
                <a:ea typeface="Arial Black"/>
                <a:cs typeface="Arial Black"/>
                <a:sym typeface="Arial Black"/>
              </a:rPr>
              <a:t>JURIDIIKKA </a:t>
            </a:r>
            <a:r>
              <a:rPr lang="fi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keskeinen avoimen tieteen ja tutkimuksen edistämisen  osa­alue  kahdesta  näkökulmasta:  avoimen tieteen edistäminen vaatii sekä avoimuuteen liittyvää laki­ osaamista, että edistämiseen liittyvää lainsäädännöllistä vaikuttamista. Kansallisella tasolla edellytykset kumpaankin ovat vielä heikolla tasolla.</a:t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fi" sz="700">
                <a:solidFill>
                  <a:srgbClr val="007EA5"/>
                </a:solidFill>
                <a:latin typeface="Arial Black"/>
                <a:ea typeface="Arial Black"/>
                <a:cs typeface="Arial Black"/>
                <a:sym typeface="Arial Black"/>
              </a:rPr>
              <a:t>VASTUULLISEN ARVIOINNIN </a:t>
            </a:r>
            <a:r>
              <a:rPr lang="fi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haasteena on, että käytössä on edelleen sekä huonoja indikaattoreita, että huonoja menetelmiä hyvienkin indikaattorien käyttöön. Laadukkai­den arviointiprosessien edistämiseksi tarvitaan tukea sekä arviointimenetelmiin että tietopohjan tuotantoon.</a:t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fi" sz="700">
                <a:solidFill>
                  <a:srgbClr val="6E9862"/>
                </a:solidFill>
                <a:latin typeface="Arial Black"/>
                <a:ea typeface="Arial Black"/>
                <a:cs typeface="Arial Black"/>
                <a:sym typeface="Arial Black"/>
              </a:rPr>
              <a:t>AVOIMEN OPPIMISEN PALVELUIDEN </a:t>
            </a:r>
            <a:r>
              <a:rPr lang="fi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kautta tutkimuksessa saatu tieto on mahdollista välittää koko yhteiskunnalle. Lisäksi avoin oppiminen mahdollistaa oppijoiden ohjeistamisen jo varhaisessa vaiheessa avoimen tieteen polulle.</a:t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fi" sz="700">
                <a:solidFill>
                  <a:srgbClr val="0091A9"/>
                </a:solidFill>
                <a:latin typeface="Arial Black"/>
                <a:ea typeface="Arial Black"/>
                <a:cs typeface="Arial Black"/>
                <a:sym typeface="Arial Black"/>
              </a:rPr>
              <a:t>AVOIMEN JULKAISEMISEN </a:t>
            </a:r>
            <a:r>
              <a:rPr lang="fi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puolella on vakiintuneita käy­täntöjä, mutta ala kehittyy jatkuvasti, ja hyvän tason jatku­vuus tulee varmistaa. Tutkijan ja organisaation näkökulmasta avoin julkaiseminen voi kuitenkin näyttäytyä haasteelliselta – tukipalveluihin ja taloudellisesti kestäviin malleihin on siis tärkeä panostaa.</a:t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fi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Erityisesti paikallisella ja kansallisella tasolla käytännön tukea ja työkaluja </a:t>
            </a:r>
            <a:r>
              <a:rPr lang="fi" sz="700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OSALLISTAVAN TIETEEN TEKEMISEEN </a:t>
            </a:r>
            <a:r>
              <a:rPr lang="fi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vielä toistaiseksi tarjolla heikosti, vaikka esimerkiksi kansalaistiede herättää kiinnostusta ja saa ajoittain osakseen näkyvyyttä mediassa.</a:t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fi" sz="700">
                <a:solidFill>
                  <a:srgbClr val="5D7979"/>
                </a:solidFill>
                <a:latin typeface="Arial Black"/>
                <a:ea typeface="Arial Black"/>
                <a:cs typeface="Arial Black"/>
                <a:sym typeface="Arial Black"/>
              </a:rPr>
              <a:t>TUTKIMUSAINEISTOJEN PALVELUT </a:t>
            </a:r>
            <a:r>
              <a:rPr lang="fi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ovat edelleen voimak­ kaasti kehittyviä. Vain laskentapalvelut toteutuvat hyvin nyky­ tilanteessa niin paikallisella, kansallisella kuin kansainvälisellä tasolla. Tutkimusaineistojen ja ­menetelmien avaaminen vaatii systemaattista ja määrätietoista panostusta,</a:t>
            </a:r>
            <a:r>
              <a:rPr lang="fi" sz="700">
                <a:solidFill>
                  <a:schemeClr val="dk1"/>
                </a:solidFill>
              </a:rPr>
              <a:t> </a:t>
            </a:r>
            <a:r>
              <a:rPr lang="fi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jotta viitearkki­tehtuurissa määritellyt vuoden 2030 tavoitteet on mahdollista saavuttaa.</a:t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5700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60"/>
          <p:cNvSpPr txBox="1"/>
          <p:nvPr/>
        </p:nvSpPr>
        <p:spPr>
          <a:xfrm>
            <a:off x="464075" y="319050"/>
            <a:ext cx="30000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2200">
                <a:solidFill>
                  <a:schemeClr val="dk1"/>
                </a:solidFill>
              </a:rPr>
              <a:t>Tutkimusaineiston tuottajan ja avaajan tarvitsemat p</a:t>
            </a:r>
            <a:r>
              <a:rPr lang="fi" sz="2200">
                <a:solidFill>
                  <a:schemeClr val="dk1"/>
                </a:solidFill>
              </a:rPr>
              <a:t>alvelut, on tiivistetty palvelupoluksi. 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2200">
                <a:solidFill>
                  <a:schemeClr val="dk1"/>
                </a:solidFill>
              </a:rPr>
              <a:t>Palvelut on määritelty edelleen prosesseiksi (s.105–112)  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61"/>
          <p:cNvSpPr txBox="1"/>
          <p:nvPr/>
        </p:nvSpPr>
        <p:spPr>
          <a:xfrm>
            <a:off x="4233788" y="202938"/>
            <a:ext cx="3000000" cy="5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marR="65405" rtl="0" algn="l">
              <a:lnSpc>
                <a:spcPct val="106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1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Tutkimusaineiston ja metadatan tekemisen sopimussuhteet</a:t>
            </a:r>
            <a:endParaRPr/>
          </a:p>
        </p:txBody>
      </p:sp>
      <p:sp>
        <p:nvSpPr>
          <p:cNvPr id="419" name="Google Shape;419;p61"/>
          <p:cNvSpPr/>
          <p:nvPr/>
        </p:nvSpPr>
        <p:spPr>
          <a:xfrm>
            <a:off x="2103682" y="894429"/>
            <a:ext cx="0" cy="487044"/>
          </a:xfrm>
          <a:custGeom>
            <a:rect b="b" l="l" r="r" t="t"/>
            <a:pathLst>
              <a:path extrusionOk="0" h="487044" w="120000">
                <a:moveTo>
                  <a:pt x="0" y="0"/>
                </a:moveTo>
                <a:lnTo>
                  <a:pt x="0" y="486624"/>
                </a:lnTo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0" name="Google Shape;420;p61"/>
          <p:cNvSpPr txBox="1"/>
          <p:nvPr/>
        </p:nvSpPr>
        <p:spPr>
          <a:xfrm>
            <a:off x="1710837" y="232974"/>
            <a:ext cx="786000" cy="656100"/>
          </a:xfrm>
          <a:prstGeom prst="rect">
            <a:avLst/>
          </a:prstGeom>
          <a:solidFill>
            <a:srgbClr val="F0FED2"/>
          </a:solidFill>
          <a:ln cap="flat" cmpd="sng" w="9525">
            <a:solidFill>
              <a:srgbClr val="00866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507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83185" marR="76200" rtl="0" algn="ctr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50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Tutkimustaja opetusta rahoittavat ja ohjaavat tahot</a:t>
            </a:r>
            <a:endParaRPr sz="65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21" name="Google Shape;421;p61"/>
          <p:cNvSpPr txBox="1"/>
          <p:nvPr/>
        </p:nvSpPr>
        <p:spPr>
          <a:xfrm>
            <a:off x="1710838" y="1384238"/>
            <a:ext cx="786000" cy="3526200"/>
          </a:xfrm>
          <a:prstGeom prst="rect">
            <a:avLst/>
          </a:prstGeom>
          <a:solidFill>
            <a:srgbClr val="F0FED2"/>
          </a:solidFill>
          <a:ln cap="flat" cmpd="sng" w="9525">
            <a:solidFill>
              <a:srgbClr val="00866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1920" marR="115570" rtl="0" algn="ctr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50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Tieteen ja tutkimuksen tekijät</a:t>
            </a:r>
            <a:endParaRPr sz="65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22" name="Google Shape;422;p61"/>
          <p:cNvSpPr txBox="1"/>
          <p:nvPr/>
        </p:nvSpPr>
        <p:spPr>
          <a:xfrm>
            <a:off x="4093191" y="3025399"/>
            <a:ext cx="896700" cy="438600"/>
          </a:xfrm>
          <a:prstGeom prst="rect">
            <a:avLst/>
          </a:prstGeom>
          <a:solidFill>
            <a:srgbClr val="F0FED2"/>
          </a:solidFill>
          <a:ln cap="flat" cmpd="sng" w="9525">
            <a:solidFill>
              <a:srgbClr val="00866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330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635" lvl="0" marL="82550" marR="76200" rtl="0" algn="ctr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50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Tutkimuksen etiikkaa ohjaavat tahot</a:t>
            </a:r>
            <a:endParaRPr sz="65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23" name="Google Shape;423;p61"/>
          <p:cNvSpPr txBox="1"/>
          <p:nvPr/>
        </p:nvSpPr>
        <p:spPr>
          <a:xfrm>
            <a:off x="4099541" y="3656411"/>
            <a:ext cx="890400" cy="966000"/>
          </a:xfrm>
          <a:prstGeom prst="rect">
            <a:avLst/>
          </a:prstGeom>
          <a:solidFill>
            <a:srgbClr val="F0FED2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38430" marR="131445" rtl="0" algn="ctr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50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Tekijän- ja lähioikeuksien alkuperäiset omistajat</a:t>
            </a:r>
            <a:endParaRPr sz="65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24" name="Google Shape;424;p61"/>
          <p:cNvSpPr/>
          <p:nvPr/>
        </p:nvSpPr>
        <p:spPr>
          <a:xfrm>
            <a:off x="4099541" y="3656411"/>
            <a:ext cx="890270" cy="1254125"/>
          </a:xfrm>
          <a:custGeom>
            <a:rect b="b" l="l" r="r" t="t"/>
            <a:pathLst>
              <a:path extrusionOk="0" h="1254125" w="890270">
                <a:moveTo>
                  <a:pt x="0" y="1253655"/>
                </a:moveTo>
                <a:lnTo>
                  <a:pt x="889952" y="1253655"/>
                </a:lnTo>
                <a:lnTo>
                  <a:pt x="889952" y="0"/>
                </a:lnTo>
                <a:lnTo>
                  <a:pt x="0" y="0"/>
                </a:lnTo>
                <a:lnTo>
                  <a:pt x="0" y="1253655"/>
                </a:lnTo>
                <a:close/>
              </a:path>
            </a:pathLst>
          </a:custGeom>
          <a:noFill/>
          <a:ln cap="flat" cmpd="sng" w="9525">
            <a:solidFill>
              <a:srgbClr val="00866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5" name="Google Shape;425;p61"/>
          <p:cNvSpPr txBox="1"/>
          <p:nvPr/>
        </p:nvSpPr>
        <p:spPr>
          <a:xfrm>
            <a:off x="6210839" y="3659599"/>
            <a:ext cx="903000" cy="860100"/>
          </a:xfrm>
          <a:prstGeom prst="rect">
            <a:avLst/>
          </a:prstGeom>
          <a:solidFill>
            <a:srgbClr val="F0FED2"/>
          </a:solidFill>
          <a:ln cap="flat" cmpd="sng" w="9525">
            <a:solidFill>
              <a:srgbClr val="00866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405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5729" marR="119379" rtl="0" algn="ctr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50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Tutkimuksen ja opetuksen tukipalvelujen tuottajat</a:t>
            </a:r>
            <a:endParaRPr sz="650"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426" name="Google Shape;426;p61"/>
          <p:cNvGrpSpPr/>
          <p:nvPr/>
        </p:nvGrpSpPr>
        <p:grpSpPr>
          <a:xfrm>
            <a:off x="3766011" y="1726067"/>
            <a:ext cx="1537931" cy="915729"/>
            <a:chOff x="3066348" y="2504254"/>
            <a:chExt cx="1537931" cy="915729"/>
          </a:xfrm>
        </p:grpSpPr>
        <p:sp>
          <p:nvSpPr>
            <p:cNvPr id="427" name="Google Shape;427;p61"/>
            <p:cNvSpPr/>
            <p:nvPr/>
          </p:nvSpPr>
          <p:spPr>
            <a:xfrm>
              <a:off x="4187719" y="2504254"/>
              <a:ext cx="416560" cy="904875"/>
            </a:xfrm>
            <a:custGeom>
              <a:rect b="b" l="l" r="r" t="t"/>
              <a:pathLst>
                <a:path extrusionOk="0" h="904875" w="416560">
                  <a:moveTo>
                    <a:pt x="0" y="904621"/>
                  </a:moveTo>
                  <a:lnTo>
                    <a:pt x="308254" y="904621"/>
                  </a:lnTo>
                  <a:lnTo>
                    <a:pt x="350289" y="896118"/>
                  </a:lnTo>
                  <a:lnTo>
                    <a:pt x="384619" y="872931"/>
                  </a:lnTo>
                  <a:lnTo>
                    <a:pt x="407766" y="838537"/>
                  </a:lnTo>
                  <a:lnTo>
                    <a:pt x="416255" y="796417"/>
                  </a:lnTo>
                  <a:lnTo>
                    <a:pt x="416255" y="108165"/>
                  </a:lnTo>
                  <a:lnTo>
                    <a:pt x="407766" y="66067"/>
                  </a:lnTo>
                  <a:lnTo>
                    <a:pt x="384619" y="31684"/>
                  </a:lnTo>
                  <a:lnTo>
                    <a:pt x="350289" y="8501"/>
                  </a:lnTo>
                  <a:lnTo>
                    <a:pt x="308254" y="0"/>
                  </a:ln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8" name="Google Shape;428;p61"/>
            <p:cNvSpPr/>
            <p:nvPr/>
          </p:nvSpPr>
          <p:spPr>
            <a:xfrm>
              <a:off x="3066348" y="2882773"/>
              <a:ext cx="447675" cy="537210"/>
            </a:xfrm>
            <a:custGeom>
              <a:rect b="b" l="l" r="r" t="t"/>
              <a:pathLst>
                <a:path extrusionOk="0" h="537210" w="447675">
                  <a:moveTo>
                    <a:pt x="447433" y="4559"/>
                  </a:moveTo>
                  <a:lnTo>
                    <a:pt x="439922" y="2593"/>
                  </a:lnTo>
                  <a:lnTo>
                    <a:pt x="432206" y="1165"/>
                  </a:lnTo>
                  <a:lnTo>
                    <a:pt x="424309" y="294"/>
                  </a:lnTo>
                  <a:lnTo>
                    <a:pt x="416255" y="0"/>
                  </a:lnTo>
                  <a:lnTo>
                    <a:pt x="108000" y="0"/>
                  </a:lnTo>
                  <a:lnTo>
                    <a:pt x="65960" y="8484"/>
                  </a:lnTo>
                  <a:lnTo>
                    <a:pt x="31630" y="31626"/>
                  </a:lnTo>
                  <a:lnTo>
                    <a:pt x="8486" y="65954"/>
                  </a:lnTo>
                  <a:lnTo>
                    <a:pt x="0" y="108000"/>
                  </a:lnTo>
                  <a:lnTo>
                    <a:pt x="0" y="429221"/>
                  </a:lnTo>
                  <a:lnTo>
                    <a:pt x="8486" y="471249"/>
                  </a:lnTo>
                  <a:lnTo>
                    <a:pt x="31630" y="505575"/>
                  </a:lnTo>
                  <a:lnTo>
                    <a:pt x="65960" y="528721"/>
                  </a:lnTo>
                  <a:lnTo>
                    <a:pt x="108000" y="537210"/>
                  </a:lnTo>
                  <a:lnTo>
                    <a:pt x="416255" y="537210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429" name="Google Shape;429;p61"/>
          <p:cNvSpPr txBox="1"/>
          <p:nvPr/>
        </p:nvSpPr>
        <p:spPr>
          <a:xfrm>
            <a:off x="2257462" y="1018747"/>
            <a:ext cx="16452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50">
                <a:latin typeface="Arial"/>
                <a:ea typeface="Arial"/>
                <a:cs typeface="Arial"/>
                <a:sym typeface="Arial"/>
              </a:rPr>
              <a:t>Rahoitusehto, DMP, tutkimussuunnitelma</a:t>
            </a:r>
            <a:endParaRPr sz="6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61"/>
          <p:cNvSpPr txBox="1"/>
          <p:nvPr/>
        </p:nvSpPr>
        <p:spPr>
          <a:xfrm>
            <a:off x="2617563" y="1351534"/>
            <a:ext cx="12567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50">
                <a:latin typeface="Arial"/>
                <a:ea typeface="Arial"/>
                <a:cs typeface="Arial"/>
                <a:sym typeface="Arial"/>
              </a:rPr>
              <a:t>Henkilötietojen käsittelyperuste</a:t>
            </a:r>
            <a:endParaRPr sz="6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61"/>
          <p:cNvSpPr txBox="1"/>
          <p:nvPr/>
        </p:nvSpPr>
        <p:spPr>
          <a:xfrm>
            <a:off x="2499659" y="1584425"/>
            <a:ext cx="15939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301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50">
                <a:latin typeface="Arial"/>
                <a:ea typeface="Arial"/>
                <a:cs typeface="Arial"/>
                <a:sym typeface="Arial"/>
              </a:rPr>
              <a:t>Tekjiänoikeus</a:t>
            </a:r>
            <a:endParaRPr sz="6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61"/>
          <p:cNvSpPr txBox="1"/>
          <p:nvPr/>
        </p:nvSpPr>
        <p:spPr>
          <a:xfrm>
            <a:off x="2499659" y="1817317"/>
            <a:ext cx="15939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301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50">
                <a:latin typeface="Arial"/>
                <a:ea typeface="Arial"/>
                <a:cs typeface="Arial"/>
                <a:sym typeface="Arial"/>
              </a:rPr>
              <a:t>Salassapitosopimus</a:t>
            </a:r>
            <a:endParaRPr sz="6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61"/>
          <p:cNvSpPr txBox="1"/>
          <p:nvPr/>
        </p:nvSpPr>
        <p:spPr>
          <a:xfrm>
            <a:off x="2617563" y="2211113"/>
            <a:ext cx="5562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50">
                <a:latin typeface="Arial"/>
                <a:ea typeface="Arial"/>
                <a:cs typeface="Arial"/>
                <a:sym typeface="Arial"/>
              </a:rPr>
              <a:t>Tutkimuslupa</a:t>
            </a:r>
            <a:endParaRPr sz="6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61"/>
          <p:cNvSpPr txBox="1"/>
          <p:nvPr/>
        </p:nvSpPr>
        <p:spPr>
          <a:xfrm>
            <a:off x="2617563" y="2909787"/>
            <a:ext cx="5625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50">
                <a:latin typeface="Arial"/>
                <a:ea typeface="Arial"/>
                <a:cs typeface="Arial"/>
                <a:sym typeface="Arial"/>
              </a:rPr>
              <a:t>Eettinen arvio</a:t>
            </a:r>
            <a:endParaRPr sz="6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61"/>
          <p:cNvSpPr txBox="1"/>
          <p:nvPr/>
        </p:nvSpPr>
        <p:spPr>
          <a:xfrm>
            <a:off x="2617563" y="3841353"/>
            <a:ext cx="983100" cy="2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635" lvl="0" marL="12700" marR="508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50">
                <a:latin typeface="Arial"/>
                <a:ea typeface="Arial"/>
                <a:cs typeface="Arial"/>
                <a:sym typeface="Arial"/>
              </a:rPr>
              <a:t>Tekijänoikeutta koskevat sopimukset</a:t>
            </a:r>
            <a:endParaRPr sz="6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61"/>
          <p:cNvSpPr txBox="1"/>
          <p:nvPr/>
        </p:nvSpPr>
        <p:spPr>
          <a:xfrm>
            <a:off x="5438778" y="1950825"/>
            <a:ext cx="9831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0" lvl="0" marL="12700" marR="508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50"/>
              <a:t>Henkilötietojen</a:t>
            </a:r>
            <a:r>
              <a:rPr lang="fi" sz="650">
                <a:latin typeface="Arial"/>
                <a:ea typeface="Arial"/>
                <a:cs typeface="Arial"/>
                <a:sym typeface="Arial"/>
              </a:rPr>
              <a:t> käsittelyä kuvaava tietosuojadokumen­taatio</a:t>
            </a:r>
            <a:endParaRPr sz="6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61"/>
          <p:cNvSpPr txBox="1"/>
          <p:nvPr/>
        </p:nvSpPr>
        <p:spPr>
          <a:xfrm>
            <a:off x="5085996" y="3631235"/>
            <a:ext cx="8025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50">
                <a:latin typeface="Arial"/>
                <a:ea typeface="Arial"/>
                <a:cs typeface="Arial"/>
                <a:sym typeface="Arial"/>
              </a:rPr>
              <a:t>Hallinnointisopimus</a:t>
            </a:r>
            <a:endParaRPr sz="6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61"/>
          <p:cNvSpPr txBox="1"/>
          <p:nvPr/>
        </p:nvSpPr>
        <p:spPr>
          <a:xfrm>
            <a:off x="4992669" y="3936112"/>
            <a:ext cx="12153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0541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50">
                <a:latin typeface="Arial"/>
                <a:ea typeface="Arial"/>
                <a:cs typeface="Arial"/>
                <a:sym typeface="Arial"/>
              </a:rPr>
              <a:t>Käyttöoikeuslisenssi</a:t>
            </a:r>
            <a:endParaRPr sz="6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61"/>
          <p:cNvSpPr txBox="1"/>
          <p:nvPr/>
        </p:nvSpPr>
        <p:spPr>
          <a:xfrm>
            <a:off x="4992669" y="4240990"/>
            <a:ext cx="12153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0541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50">
                <a:latin typeface="Arial"/>
                <a:ea typeface="Arial"/>
                <a:cs typeface="Arial"/>
                <a:sym typeface="Arial"/>
              </a:rPr>
              <a:t>AVOTT­-sopimukset</a:t>
            </a:r>
            <a:endParaRPr sz="6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61"/>
          <p:cNvSpPr txBox="1"/>
          <p:nvPr/>
        </p:nvSpPr>
        <p:spPr>
          <a:xfrm>
            <a:off x="4992669" y="4545867"/>
            <a:ext cx="1215300" cy="2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0" lvl="0" marL="105410" marR="28575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50">
                <a:latin typeface="Arial"/>
                <a:ea typeface="Arial"/>
                <a:cs typeface="Arial"/>
                <a:sym typeface="Arial"/>
              </a:rPr>
              <a:t>Muut tekijänoikeutta koskevat sopimukset</a:t>
            </a:r>
            <a:endParaRPr sz="65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1" name="Google Shape;441;p61"/>
          <p:cNvGrpSpPr/>
          <p:nvPr/>
        </p:nvGrpSpPr>
        <p:grpSpPr>
          <a:xfrm>
            <a:off x="2499663" y="1506563"/>
            <a:ext cx="1590675" cy="866627"/>
            <a:chOff x="1800000" y="2284751"/>
            <a:chExt cx="1590675" cy="866627"/>
          </a:xfrm>
        </p:grpSpPr>
        <p:sp>
          <p:nvSpPr>
            <p:cNvPr id="442" name="Google Shape;442;p61"/>
            <p:cNvSpPr/>
            <p:nvPr/>
          </p:nvSpPr>
          <p:spPr>
            <a:xfrm>
              <a:off x="1800000" y="2284751"/>
              <a:ext cx="1590675" cy="0"/>
            </a:xfrm>
            <a:custGeom>
              <a:rect b="b" l="l" r="r" t="t"/>
              <a:pathLst>
                <a:path extrusionOk="0" h="120000" w="1590675">
                  <a:moveTo>
                    <a:pt x="0" y="0"/>
                  </a:moveTo>
                  <a:lnTo>
                    <a:pt x="1590344" y="0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3" name="Google Shape;443;p61"/>
            <p:cNvSpPr/>
            <p:nvPr/>
          </p:nvSpPr>
          <p:spPr>
            <a:xfrm>
              <a:off x="1800000" y="2504248"/>
              <a:ext cx="1590675" cy="0"/>
            </a:xfrm>
            <a:custGeom>
              <a:rect b="b" l="l" r="r" t="t"/>
              <a:pathLst>
                <a:path extrusionOk="0" h="120000" w="1590675">
                  <a:moveTo>
                    <a:pt x="0" y="0"/>
                  </a:moveTo>
                  <a:lnTo>
                    <a:pt x="1590344" y="0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4" name="Google Shape;444;p61"/>
            <p:cNvSpPr/>
            <p:nvPr/>
          </p:nvSpPr>
          <p:spPr>
            <a:xfrm>
              <a:off x="1800000" y="2768071"/>
              <a:ext cx="1590675" cy="0"/>
            </a:xfrm>
            <a:custGeom>
              <a:rect b="b" l="l" r="r" t="t"/>
              <a:pathLst>
                <a:path extrusionOk="0" h="120000" w="1590675">
                  <a:moveTo>
                    <a:pt x="0" y="0"/>
                  </a:moveTo>
                  <a:lnTo>
                    <a:pt x="1590344" y="0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5" name="Google Shape;445;p61"/>
            <p:cNvSpPr/>
            <p:nvPr/>
          </p:nvSpPr>
          <p:spPr>
            <a:xfrm>
              <a:off x="1800000" y="3151378"/>
              <a:ext cx="1260475" cy="0"/>
            </a:xfrm>
            <a:custGeom>
              <a:rect b="b" l="l" r="r" t="t"/>
              <a:pathLst>
                <a:path extrusionOk="0" h="120000" w="1260475">
                  <a:moveTo>
                    <a:pt x="0" y="0"/>
                  </a:moveTo>
                  <a:lnTo>
                    <a:pt x="1260005" y="0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446" name="Google Shape;446;p61"/>
          <p:cNvSpPr/>
          <p:nvPr/>
        </p:nvSpPr>
        <p:spPr>
          <a:xfrm>
            <a:off x="2499663" y="3134744"/>
            <a:ext cx="1597025" cy="0"/>
          </a:xfrm>
          <a:custGeom>
            <a:rect b="b" l="l" r="r" t="t"/>
            <a:pathLst>
              <a:path extrusionOk="0" h="120000" w="1597025">
                <a:moveTo>
                  <a:pt x="0" y="0"/>
                </a:moveTo>
                <a:lnTo>
                  <a:pt x="1596694" y="0"/>
                </a:lnTo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447" name="Google Shape;447;p61"/>
          <p:cNvGrpSpPr/>
          <p:nvPr/>
        </p:nvGrpSpPr>
        <p:grpSpPr>
          <a:xfrm>
            <a:off x="2499663" y="3778227"/>
            <a:ext cx="3708388" cy="1010147"/>
            <a:chOff x="1800000" y="4556414"/>
            <a:chExt cx="3708388" cy="1010147"/>
          </a:xfrm>
        </p:grpSpPr>
        <p:sp>
          <p:nvSpPr>
            <p:cNvPr id="448" name="Google Shape;448;p61"/>
            <p:cNvSpPr/>
            <p:nvPr/>
          </p:nvSpPr>
          <p:spPr>
            <a:xfrm>
              <a:off x="1800000" y="4988413"/>
              <a:ext cx="1597025" cy="0"/>
            </a:xfrm>
            <a:custGeom>
              <a:rect b="b" l="l" r="r" t="t"/>
              <a:pathLst>
                <a:path extrusionOk="0" h="120000" w="1597025">
                  <a:moveTo>
                    <a:pt x="0" y="0"/>
                  </a:moveTo>
                  <a:lnTo>
                    <a:pt x="1596694" y="0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9" name="Google Shape;449;p61"/>
            <p:cNvSpPr/>
            <p:nvPr/>
          </p:nvSpPr>
          <p:spPr>
            <a:xfrm>
              <a:off x="4292999" y="4556414"/>
              <a:ext cx="1215389" cy="0"/>
            </a:xfrm>
            <a:custGeom>
              <a:rect b="b" l="l" r="r" t="t"/>
              <a:pathLst>
                <a:path extrusionOk="0" h="120000" w="1215389">
                  <a:moveTo>
                    <a:pt x="0" y="0"/>
                  </a:moveTo>
                  <a:lnTo>
                    <a:pt x="1214996" y="0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0" name="Google Shape;450;p61"/>
            <p:cNvSpPr/>
            <p:nvPr/>
          </p:nvSpPr>
          <p:spPr>
            <a:xfrm>
              <a:off x="4292999" y="4871434"/>
              <a:ext cx="1215389" cy="0"/>
            </a:xfrm>
            <a:custGeom>
              <a:rect b="b" l="l" r="r" t="t"/>
              <a:pathLst>
                <a:path extrusionOk="0" h="120000" w="1215389">
                  <a:moveTo>
                    <a:pt x="0" y="0"/>
                  </a:moveTo>
                  <a:lnTo>
                    <a:pt x="1214996" y="0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1" name="Google Shape;451;p61"/>
            <p:cNvSpPr/>
            <p:nvPr/>
          </p:nvSpPr>
          <p:spPr>
            <a:xfrm>
              <a:off x="4292999" y="5194118"/>
              <a:ext cx="1215389" cy="0"/>
            </a:xfrm>
            <a:custGeom>
              <a:rect b="b" l="l" r="r" t="t"/>
              <a:pathLst>
                <a:path extrusionOk="0" h="120000" w="1215389">
                  <a:moveTo>
                    <a:pt x="0" y="0"/>
                  </a:moveTo>
                  <a:lnTo>
                    <a:pt x="1214996" y="0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2" name="Google Shape;452;p61"/>
            <p:cNvSpPr/>
            <p:nvPr/>
          </p:nvSpPr>
          <p:spPr>
            <a:xfrm>
              <a:off x="4292999" y="5566561"/>
              <a:ext cx="1215389" cy="0"/>
            </a:xfrm>
            <a:custGeom>
              <a:rect b="b" l="l" r="r" t="t"/>
              <a:pathLst>
                <a:path extrusionOk="0" h="120000" w="1215389">
                  <a:moveTo>
                    <a:pt x="0" y="0"/>
                  </a:moveTo>
                  <a:lnTo>
                    <a:pt x="1214996" y="0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453" name="Google Shape;453;p61"/>
          <p:cNvSpPr txBox="1"/>
          <p:nvPr/>
        </p:nvSpPr>
        <p:spPr>
          <a:xfrm>
            <a:off x="4086841" y="1387404"/>
            <a:ext cx="903000" cy="644100"/>
          </a:xfrm>
          <a:prstGeom prst="rect">
            <a:avLst/>
          </a:prstGeom>
          <a:solidFill>
            <a:srgbClr val="F0FED2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74625" marR="167640" rtl="0" algn="ctr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50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Tutkimuksen kohde/ osallistuja</a:t>
            </a:r>
            <a:endParaRPr sz="65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54" name="Google Shape;454;p61"/>
          <p:cNvSpPr/>
          <p:nvPr/>
        </p:nvSpPr>
        <p:spPr>
          <a:xfrm>
            <a:off x="4086841" y="1387404"/>
            <a:ext cx="902970" cy="929005"/>
          </a:xfrm>
          <a:custGeom>
            <a:rect b="b" l="l" r="r" t="t"/>
            <a:pathLst>
              <a:path extrusionOk="0" h="929005" w="902970">
                <a:moveTo>
                  <a:pt x="0" y="928433"/>
                </a:moveTo>
                <a:lnTo>
                  <a:pt x="902652" y="928433"/>
                </a:lnTo>
                <a:lnTo>
                  <a:pt x="902652" y="0"/>
                </a:lnTo>
                <a:lnTo>
                  <a:pt x="0" y="0"/>
                </a:lnTo>
                <a:lnTo>
                  <a:pt x="0" y="928433"/>
                </a:lnTo>
                <a:close/>
              </a:path>
            </a:pathLst>
          </a:custGeom>
          <a:noFill/>
          <a:ln cap="flat" cmpd="sng" w="9525">
            <a:solidFill>
              <a:srgbClr val="00866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5" name="Google Shape;455;p61"/>
          <p:cNvSpPr txBox="1"/>
          <p:nvPr/>
        </p:nvSpPr>
        <p:spPr>
          <a:xfrm>
            <a:off x="4086841" y="2393663"/>
            <a:ext cx="903000" cy="316800"/>
          </a:xfrm>
          <a:prstGeom prst="rect">
            <a:avLst/>
          </a:prstGeom>
          <a:solidFill>
            <a:srgbClr val="F0FED2"/>
          </a:solidFill>
          <a:ln cap="flat" cmpd="sng" w="9525">
            <a:solidFill>
              <a:srgbClr val="00866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None/>
            </a:pPr>
            <a:r>
              <a:t/>
            </a:r>
            <a:endParaRPr sz="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16838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fi" sz="650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Rekisterinpitäjä</a:t>
            </a:r>
            <a:endParaRPr sz="65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56" name="Google Shape;456;p61"/>
          <p:cNvSpPr txBox="1"/>
          <p:nvPr/>
        </p:nvSpPr>
        <p:spPr>
          <a:xfrm>
            <a:off x="6954275" y="1018750"/>
            <a:ext cx="18486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700">
                <a:solidFill>
                  <a:schemeClr val="dk1"/>
                </a:solidFill>
              </a:rPr>
              <a:t>Viitearkkitehtuuri sisältää myös kattavan avoimuuden juridiikkaa käsittelevän osion. (</a:t>
            </a:r>
            <a:r>
              <a:rPr lang="fi" sz="1700">
                <a:solidFill>
                  <a:srgbClr val="11151A"/>
                </a:solidFill>
                <a:highlight>
                  <a:srgbClr val="FFFFFF"/>
                </a:highlight>
              </a:rPr>
              <a:t>s. 20–38)</a:t>
            </a:r>
            <a:endParaRPr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62"/>
          <p:cNvSpPr txBox="1"/>
          <p:nvPr/>
        </p:nvSpPr>
        <p:spPr>
          <a:xfrm>
            <a:off x="2434868" y="1697963"/>
            <a:ext cx="4570800" cy="23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12700" marR="0" rtl="0" algn="l">
              <a:lnSpc>
                <a:spcPct val="1061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fi" sz="1100" u="none" cap="none" strike="noStrike">
                <a:solidFill>
                  <a:srgbClr val="008669"/>
                </a:solidFill>
                <a:latin typeface="Arial Black"/>
                <a:ea typeface="Arial Black"/>
                <a:cs typeface="Arial Black"/>
                <a:sym typeface="Arial Black"/>
              </a:rPr>
              <a:t>VIITEARKKITEHTUURIN ON LAATINUT </a:t>
            </a:r>
            <a:r>
              <a:rPr b="0" i="0" lang="fi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 sitä ylläpitää tiedeyhteisö Tieteellisen seurain valtuuskunnan (TSV) koordinoimana. TSV on arkkitehtuurin omistaja ja hallinnoija sekä vastaa sen päivi­tyksestä. Hyväksyjänä toimii Avoimen tieteen ja tutkimuksen kansallisen koordinaation ohjausryhmä tiedeyhteisöä kuultuaan. AVOTT-­ohjausryhmä myös tarkistaa päivitystarpeen vuosittain. Viitearkkitehtuurityön rahoittaa opetus-­ ja kulttuuriministeriö. Lisäksi CSC neuvoo ja tukee arkkitehtuurin käyttöönotossa ja hyödyntämisessä.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-tee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-tee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49773AEEB674F499629504A84364E02" ma:contentTypeVersion="1" ma:contentTypeDescription="Luo uusi asiakirja." ma:contentTypeScope="" ma:versionID="9f6138b0c6fcf7825b3f6bf6104fd88f">
  <xsd:schema xmlns:xsd="http://www.w3.org/2001/XMLSchema" xmlns:xs="http://www.w3.org/2001/XMLSchema" xmlns:p="http://schemas.microsoft.com/office/2006/metadata/properties" xmlns:ns2="43670637-c166-42f1-9275-e6e258a821a4" targetNamespace="http://schemas.microsoft.com/office/2006/metadata/properties" ma:root="true" ma:fieldsID="caa8681fd1635c08fbab77a5e52c2357" ns2:_="">
    <xsd:import namespace="43670637-c166-42f1-9275-e6e258a821a4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70637-c166-42f1-9275-e6e258a821a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F26F748-0366-4942-AD54-F652C157EC6B}"/>
</file>

<file path=customXml/itemProps2.xml><?xml version="1.0" encoding="utf-8"?>
<ds:datastoreItem xmlns:ds="http://schemas.openxmlformats.org/officeDocument/2006/customXml" ds:itemID="{6615F8FB-0690-47A5-A166-763D8F6583B1}"/>
</file>

<file path=customXml/itemProps3.xml><?xml version="1.0" encoding="utf-8"?>
<ds:datastoreItem xmlns:ds="http://schemas.openxmlformats.org/officeDocument/2006/customXml" ds:itemID="{BDCC3847-D2E0-4C6C-81D6-B083D006D5CF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0x010100749773AEEB674F499629504A84364E02</vt:lpwstr>
  </property>
</Properties>
</file>